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2"/>
  </p:notesMasterIdLst>
  <p:sldIdLst>
    <p:sldId id="376" r:id="rId2"/>
    <p:sldId id="257" r:id="rId3"/>
    <p:sldId id="260" r:id="rId4"/>
    <p:sldId id="261" r:id="rId5"/>
    <p:sldId id="30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7" r:id="rId14"/>
    <p:sldId id="278" r:id="rId15"/>
    <p:sldId id="279" r:id="rId16"/>
    <p:sldId id="280" r:id="rId17"/>
    <p:sldId id="269" r:id="rId18"/>
    <p:sldId id="270" r:id="rId19"/>
    <p:sldId id="281" r:id="rId20"/>
    <p:sldId id="282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5" r:id="rId31"/>
    <p:sldId id="293" r:id="rId32"/>
    <p:sldId id="294" r:id="rId33"/>
    <p:sldId id="271" r:id="rId34"/>
    <p:sldId id="297" r:id="rId35"/>
    <p:sldId id="307" r:id="rId36"/>
    <p:sldId id="272" r:id="rId37"/>
    <p:sldId id="298" r:id="rId38"/>
    <p:sldId id="375" r:id="rId39"/>
    <p:sldId id="374" r:id="rId40"/>
    <p:sldId id="299" r:id="rId41"/>
    <p:sldId id="377" r:id="rId42"/>
    <p:sldId id="306" r:id="rId43"/>
    <p:sldId id="308" r:id="rId44"/>
    <p:sldId id="309" r:id="rId45"/>
    <p:sldId id="372" r:id="rId46"/>
    <p:sldId id="373" r:id="rId47"/>
    <p:sldId id="301" r:id="rId48"/>
    <p:sldId id="302" r:id="rId49"/>
    <p:sldId id="303" r:id="rId50"/>
    <p:sldId id="304" r:id="rId51"/>
    <p:sldId id="305" r:id="rId52"/>
    <p:sldId id="273" r:id="rId53"/>
    <p:sldId id="274" r:id="rId54"/>
    <p:sldId id="378" r:id="rId55"/>
    <p:sldId id="276" r:id="rId56"/>
    <p:sldId id="310" r:id="rId57"/>
    <p:sldId id="379" r:id="rId58"/>
    <p:sldId id="311" r:id="rId59"/>
    <p:sldId id="312" r:id="rId60"/>
    <p:sldId id="313" r:id="rId61"/>
    <p:sldId id="314" r:id="rId62"/>
    <p:sldId id="319" r:id="rId63"/>
    <p:sldId id="320" r:id="rId64"/>
    <p:sldId id="315" r:id="rId65"/>
    <p:sldId id="317" r:id="rId66"/>
    <p:sldId id="322" r:id="rId67"/>
    <p:sldId id="323" r:id="rId68"/>
    <p:sldId id="325" r:id="rId69"/>
    <p:sldId id="324" r:id="rId70"/>
    <p:sldId id="380" r:id="rId71"/>
    <p:sldId id="381" r:id="rId72"/>
    <p:sldId id="326" r:id="rId73"/>
    <p:sldId id="327" r:id="rId74"/>
    <p:sldId id="367" r:id="rId75"/>
    <p:sldId id="275" r:id="rId76"/>
    <p:sldId id="329" r:id="rId77"/>
    <p:sldId id="330" r:id="rId78"/>
    <p:sldId id="331" r:id="rId79"/>
    <p:sldId id="332" r:id="rId80"/>
    <p:sldId id="333" r:id="rId81"/>
    <p:sldId id="334" r:id="rId82"/>
    <p:sldId id="335" r:id="rId83"/>
    <p:sldId id="348" r:id="rId84"/>
    <p:sldId id="336" r:id="rId85"/>
    <p:sldId id="337" r:id="rId86"/>
    <p:sldId id="338" r:id="rId87"/>
    <p:sldId id="339" r:id="rId88"/>
    <p:sldId id="340" r:id="rId89"/>
    <p:sldId id="345" r:id="rId90"/>
    <p:sldId id="346" r:id="rId91"/>
    <p:sldId id="347" r:id="rId92"/>
    <p:sldId id="355" r:id="rId93"/>
    <p:sldId id="349" r:id="rId94"/>
    <p:sldId id="361" r:id="rId95"/>
    <p:sldId id="350" r:id="rId96"/>
    <p:sldId id="351" r:id="rId97"/>
    <p:sldId id="363" r:id="rId98"/>
    <p:sldId id="364" r:id="rId99"/>
    <p:sldId id="352" r:id="rId100"/>
    <p:sldId id="353" r:id="rId101"/>
    <p:sldId id="369" r:id="rId102"/>
    <p:sldId id="341" r:id="rId103"/>
    <p:sldId id="356" r:id="rId104"/>
    <p:sldId id="354" r:id="rId105"/>
    <p:sldId id="370" r:id="rId106"/>
    <p:sldId id="342" r:id="rId107"/>
    <p:sldId id="365" r:id="rId108"/>
    <p:sldId id="343" r:id="rId109"/>
    <p:sldId id="344" r:id="rId110"/>
    <p:sldId id="357" r:id="rId111"/>
    <p:sldId id="358" r:id="rId112"/>
    <p:sldId id="359" r:id="rId113"/>
    <p:sldId id="360" r:id="rId114"/>
    <p:sldId id="382" r:id="rId115"/>
    <p:sldId id="362" r:id="rId116"/>
    <p:sldId id="371" r:id="rId117"/>
    <p:sldId id="366" r:id="rId118"/>
    <p:sldId id="368" r:id="rId119"/>
    <p:sldId id="383" r:id="rId120"/>
    <p:sldId id="384" r:id="rId121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17" autoAdjust="0"/>
  </p:normalViewPr>
  <p:slideViewPr>
    <p:cSldViewPr>
      <p:cViewPr varScale="1">
        <p:scale>
          <a:sx n="75" d="100"/>
          <a:sy n="75" d="100"/>
        </p:scale>
        <p:origin x="-10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21A1E-48CE-4E09-BD2C-0670934E8CE0}" type="datetimeFigureOut">
              <a:rPr lang="pl-PL" smtClean="0"/>
              <a:pPr/>
              <a:t>2016-09-11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A0E46D-A09E-45E2-961E-7442BA74744A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„ W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0E46D-A09E-45E2-961E-7442BA74744A}" type="slidenum">
              <a:rPr lang="pl-PL" smtClean="0"/>
              <a:pPr/>
              <a:t>35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0E46D-A09E-45E2-961E-7442BA74744A}" type="slidenum">
              <a:rPr lang="pl-PL" smtClean="0"/>
              <a:pPr/>
              <a:t>44</a:t>
            </a:fld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Londyn</a:t>
            </a:r>
            <a:r>
              <a:rPr lang="pl-PL" baseline="0" dirty="0" smtClean="0"/>
              <a:t>  2009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A0E46D-A09E-45E2-961E-7442BA74744A}" type="slidenum">
              <a:rPr lang="pl-PL" smtClean="0"/>
              <a:pPr/>
              <a:t>106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4A86-5916-4CEC-B7EB-F1D1295ED782}" type="datetimeFigureOut">
              <a:rPr lang="pl-PL" smtClean="0"/>
              <a:pPr/>
              <a:t>2016-09-11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9412-FCB4-42F2-A31F-CED42A0093D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4A86-5916-4CEC-B7EB-F1D1295ED782}" type="datetimeFigureOut">
              <a:rPr lang="pl-PL" smtClean="0"/>
              <a:pPr/>
              <a:t>2016-09-11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9412-FCB4-42F2-A31F-CED42A0093D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4A86-5916-4CEC-B7EB-F1D1295ED782}" type="datetimeFigureOut">
              <a:rPr lang="pl-PL" smtClean="0"/>
              <a:pPr/>
              <a:t>2016-09-11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9412-FCB4-42F2-A31F-CED42A0093D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4A86-5916-4CEC-B7EB-F1D1295ED782}" type="datetimeFigureOut">
              <a:rPr lang="pl-PL" smtClean="0"/>
              <a:pPr/>
              <a:t>2016-09-11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9412-FCB4-42F2-A31F-CED42A0093D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4A86-5916-4CEC-B7EB-F1D1295ED782}" type="datetimeFigureOut">
              <a:rPr lang="pl-PL" smtClean="0"/>
              <a:pPr/>
              <a:t>2016-09-11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9412-FCB4-42F2-A31F-CED42A0093D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4A86-5916-4CEC-B7EB-F1D1295ED782}" type="datetimeFigureOut">
              <a:rPr lang="pl-PL" smtClean="0"/>
              <a:pPr/>
              <a:t>2016-09-11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9412-FCB4-42F2-A31F-CED42A0093D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4A86-5916-4CEC-B7EB-F1D1295ED782}" type="datetimeFigureOut">
              <a:rPr lang="pl-PL" smtClean="0"/>
              <a:pPr/>
              <a:t>2016-09-11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9412-FCB4-42F2-A31F-CED42A0093D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4A86-5916-4CEC-B7EB-F1D1295ED782}" type="datetimeFigureOut">
              <a:rPr lang="pl-PL" smtClean="0"/>
              <a:pPr/>
              <a:t>2016-09-11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9412-FCB4-42F2-A31F-CED42A0093D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4A86-5916-4CEC-B7EB-F1D1295ED782}" type="datetimeFigureOut">
              <a:rPr lang="pl-PL" smtClean="0"/>
              <a:pPr/>
              <a:t>2016-09-11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9412-FCB4-42F2-A31F-CED42A0093D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4A86-5916-4CEC-B7EB-F1D1295ED782}" type="datetimeFigureOut">
              <a:rPr lang="pl-PL" smtClean="0"/>
              <a:pPr/>
              <a:t>2016-09-11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9412-FCB4-42F2-A31F-CED42A0093D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54A86-5916-4CEC-B7EB-F1D1295ED782}" type="datetimeFigureOut">
              <a:rPr lang="pl-PL" smtClean="0"/>
              <a:pPr/>
              <a:t>2016-09-11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E9412-FCB4-42F2-A31F-CED42A0093DF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554A86-5916-4CEC-B7EB-F1D1295ED782}" type="datetimeFigureOut">
              <a:rPr lang="pl-PL" smtClean="0"/>
              <a:pPr/>
              <a:t>2016-09-11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E9412-FCB4-42F2-A31F-CED42A0093DF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1124744"/>
            <a:ext cx="3816424" cy="3600399"/>
          </a:xfrm>
        </p:spPr>
        <p:txBody>
          <a:bodyPr>
            <a:normAutofit/>
          </a:bodyPr>
          <a:lstStyle/>
          <a:p>
            <a:r>
              <a:rPr lang="pl-PL" sz="3200" b="1" i="1" dirty="0" smtClean="0"/>
              <a:t>Z  KART KRONIKI SZKOLNEJ  </a:t>
            </a:r>
            <a:br>
              <a:rPr lang="pl-PL" sz="3200" b="1" i="1" dirty="0" smtClean="0"/>
            </a:br>
            <a:r>
              <a:rPr lang="pl-PL" sz="3200" b="1" i="1" dirty="0" smtClean="0"/>
              <a:t>od 1866 r.</a:t>
            </a:r>
            <a:endParaRPr lang="pl-PL" sz="32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788024" y="620688"/>
            <a:ext cx="3312368" cy="5616624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8476" t="6414" b="7427"/>
          <a:stretch>
            <a:fillRect/>
          </a:stretch>
        </p:blipFill>
        <p:spPr bwMode="auto">
          <a:xfrm rot="5400000">
            <a:off x="3406180" y="1354460"/>
            <a:ext cx="6220072" cy="4176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i="1" dirty="0" smtClean="0"/>
              <a:t>Pan Józef Duda 06.02.1890r.-27.08.1892r.</a:t>
            </a:r>
            <a:endParaRPr lang="pl-PL" sz="20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„ Dnia 19 listopada 1891r. odbył się uroczysty akt poświęcenia tutejszego budynku szkolnego, wybudowanego przez gminę, głównie za stawieniem się p. Józefa Dudy miejscowego nauczyciela.”</a:t>
            </a:r>
          </a:p>
          <a:p>
            <a:pPr>
              <a:buNone/>
            </a:pPr>
            <a:endParaRPr lang="pl-PL" sz="2000" i="1" dirty="0" smtClean="0"/>
          </a:p>
          <a:p>
            <a:pPr>
              <a:buNone/>
            </a:pPr>
            <a:endParaRPr lang="pl-PL" sz="2000" i="1" dirty="0"/>
          </a:p>
        </p:txBody>
      </p:sp>
      <p:pic>
        <p:nvPicPr>
          <p:cNvPr id="32769" name="Picture 1" descr="D:\Dokumenty\Downloads\Stara Szkoła budowana w 1866 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2922746"/>
            <a:ext cx="5706963" cy="37466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Wizyta robocza w Turcji w dniach 9.03-13.03.2015r.</a:t>
            </a:r>
            <a:endParaRPr lang="pl-PL" sz="2000" dirty="0"/>
          </a:p>
        </p:txBody>
      </p:sp>
      <p:pic>
        <p:nvPicPr>
          <p:cNvPr id="3074" name="Picture 2" descr="D:\Zdjęcia\Turcja 2015\szkoła\DSC043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000864"/>
            <a:ext cx="7200799" cy="5400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346646"/>
            <a:ext cx="8229600" cy="4306490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W roku 2008 rozpoczęto współpracę Gmin Kępice Bystra- Sidzina.</a:t>
            </a:r>
            <a:br>
              <a:rPr lang="pl-PL" sz="2000" i="1" dirty="0" smtClean="0"/>
            </a:b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 Młodzież naszej szkoły corocznie przebywa na dziesięciodniowym wyjeździe,  zwiedzając piękne okolice woj. warmińsko – pomorskiego . </a:t>
            </a: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Kępice </a:t>
            </a:r>
            <a:br>
              <a:rPr lang="pl-PL" sz="2000" i="1" dirty="0" smtClean="0"/>
            </a:br>
            <a:r>
              <a:rPr lang="pl-PL" sz="2000" i="1" dirty="0" smtClean="0"/>
              <a:t>8-15 czerwca 2008r.</a:t>
            </a:r>
            <a:br>
              <a:rPr lang="pl-PL" sz="2000" i="1" dirty="0" smtClean="0"/>
            </a:br>
            <a:endParaRPr lang="pl-PL" sz="20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1144304"/>
            <a:ext cx="36109275" cy="2140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 descr="C:\Users\Katarzyna\Desktop\kronika\20160808_1308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9905" y="1351762"/>
            <a:ext cx="9153905" cy="5149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Przytocko , gmina Kępice </a:t>
            </a:r>
            <a:br>
              <a:rPr lang="pl-PL" sz="2000" dirty="0" smtClean="0"/>
            </a:br>
            <a:r>
              <a:rPr lang="pl-PL" sz="2000" dirty="0" smtClean="0"/>
              <a:t> lipiec 2014</a:t>
            </a:r>
            <a:endParaRPr lang="pl-PL" sz="2000" dirty="0"/>
          </a:p>
        </p:txBody>
      </p:sp>
      <p:pic>
        <p:nvPicPr>
          <p:cNvPr id="2050" name="Picture 2" descr="D:\Dokumenty\Desktop\20160823_110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8064895" cy="55061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l-PL" sz="2000" dirty="0" smtClean="0"/>
              <a:t>Przytocko </a:t>
            </a:r>
            <a:br>
              <a:rPr lang="pl-PL" sz="2000" dirty="0" smtClean="0"/>
            </a:br>
            <a:r>
              <a:rPr lang="pl-PL" sz="2000" dirty="0" smtClean="0"/>
              <a:t>1.08.-10.08.2016r.</a:t>
            </a:r>
            <a:endParaRPr lang="pl-PL" sz="2000" dirty="0"/>
          </a:p>
        </p:txBody>
      </p:sp>
      <p:pic>
        <p:nvPicPr>
          <p:cNvPr id="4098" name="Picture 2" descr="D:\Zdjęcia\Kępice\DSC049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7560840" cy="5580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666530"/>
          </a:xfrm>
        </p:spPr>
        <p:txBody>
          <a:bodyPr/>
          <a:lstStyle/>
          <a:p>
            <a:r>
              <a:rPr lang="pl-PL" sz="2000" dirty="0" smtClean="0"/>
              <a:t>Nasi uczniowie wraz z nauczycielami zwiedzają zabytki Europy. </a:t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Celem ich podróży stają się: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 Londyn 2009</a:t>
            </a:r>
            <a:endParaRPr lang="pl-PL" sz="2000" i="1" dirty="0"/>
          </a:p>
        </p:txBody>
      </p:sp>
      <p:pic>
        <p:nvPicPr>
          <p:cNvPr id="4099" name="Picture 3" descr="C:\Users\Katarzyna\Desktop\kronika\20160808_1330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932" y="996723"/>
            <a:ext cx="7546844" cy="53125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Londyn 2015</a:t>
            </a:r>
            <a:endParaRPr lang="pl-PL" sz="2000" i="1" dirty="0"/>
          </a:p>
        </p:txBody>
      </p:sp>
      <p:pic>
        <p:nvPicPr>
          <p:cNvPr id="2050" name="Picture 2" descr="D:\Dokumenty\Desktop\20160823_1043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268760"/>
            <a:ext cx="7846678" cy="5145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14546" y="5857892"/>
            <a:ext cx="5486400" cy="566738"/>
          </a:xfrm>
        </p:spPr>
        <p:txBody>
          <a:bodyPr>
            <a:normAutofit/>
          </a:bodyPr>
          <a:lstStyle/>
          <a:p>
            <a:r>
              <a:rPr lang="pl-PL" sz="2040" b="0" i="1" smtClean="0"/>
              <a:t>Włochy 2009</a:t>
            </a:r>
            <a:endParaRPr lang="pl-PL" sz="2040" b="0" i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3929058" y="7786718"/>
            <a:ext cx="57112" cy="71438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5122" name="Picture 2" descr="C:\Users\Katarzyna\Desktop\kronika\20160808_133029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l="1861" r="1861"/>
          <a:stretch>
            <a:fillRect/>
          </a:stretch>
        </p:blipFill>
        <p:spPr bwMode="auto">
          <a:xfrm>
            <a:off x="285720" y="500042"/>
            <a:ext cx="8327632" cy="50689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928794" y="6000768"/>
            <a:ext cx="5486400" cy="566738"/>
          </a:xfrm>
        </p:spPr>
        <p:txBody>
          <a:bodyPr/>
          <a:lstStyle/>
          <a:p>
            <a:r>
              <a:rPr lang="pl-PL" b="0" i="1" dirty="0" smtClean="0"/>
              <a:t>Francja 2009</a:t>
            </a:r>
            <a:endParaRPr lang="pl-PL" b="0" i="1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 flipH="1" flipV="1">
            <a:off x="7429520" y="7572404"/>
            <a:ext cx="285752" cy="71438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  <p:pic>
        <p:nvPicPr>
          <p:cNvPr id="6146" name="Picture 2" descr="C:\Users\Katarzyna\Desktop\kronika\20160809_163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8726525" cy="57864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/>
              <a:t>Pan Jan Mikołajczyk  28.08.1892r. – 31.10.1928r.</a:t>
            </a:r>
            <a:endParaRPr lang="pl-PL" sz="2000" b="1" dirty="0"/>
          </a:p>
        </p:txBody>
      </p:sp>
      <p:pic>
        <p:nvPicPr>
          <p:cNvPr id="4098" name="Picture 2" descr="C:\Users\Katarzyna\Downloads\Skan001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412776"/>
            <a:ext cx="3782230" cy="53004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Realizacja projektów współfinansowanych przez Unię Europejską</a:t>
            </a:r>
            <a:r>
              <a:rPr lang="pl-PL" sz="2000" dirty="0" smtClean="0"/>
              <a:t> </a:t>
            </a:r>
            <a:br>
              <a:rPr lang="pl-PL" sz="2000" dirty="0" smtClean="0"/>
            </a:br>
            <a:r>
              <a:rPr lang="pl-PL" sz="2000" i="1" dirty="0" smtClean="0"/>
              <a:t>w latach 2013-2015.</a:t>
            </a:r>
            <a:br>
              <a:rPr lang="pl-PL" sz="2000" i="1" dirty="0" smtClean="0"/>
            </a:br>
            <a:r>
              <a:rPr lang="pl-PL" sz="2000" i="1" dirty="0" smtClean="0"/>
              <a:t>Mające na celu wyrównywanie szans edukacyjnych uczniów.</a:t>
            </a: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2332037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    </a:t>
            </a:r>
          </a:p>
          <a:p>
            <a:pPr>
              <a:buNone/>
            </a:pPr>
            <a:endParaRPr lang="pl-PL" sz="2000" i="1" dirty="0" smtClean="0"/>
          </a:p>
          <a:p>
            <a:pPr>
              <a:buNone/>
            </a:pPr>
            <a:r>
              <a:rPr lang="pl-PL" sz="2000" i="1" dirty="0" smtClean="0"/>
              <a:t>     Dzięki projektom szkoła wzbogaca się o nowoczesne środki dydaktyczne min. tablice interaktywne.</a:t>
            </a:r>
            <a:endParaRPr lang="pl-PL" sz="2000" i="1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W szkole podstawowej realizowano projekt „Nauka mnie szuka”</a:t>
            </a:r>
            <a:endParaRPr lang="pl-PL" sz="2000" i="1" dirty="0"/>
          </a:p>
        </p:txBody>
      </p:sp>
      <p:pic>
        <p:nvPicPr>
          <p:cNvPr id="3074" name="Picture 2" descr="D:\Dokumenty\Desktop\20160823_1000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018" y="1196752"/>
            <a:ext cx="8270446" cy="53865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W gimnazjum realizowano projekt „Chcę się uczyć”</a:t>
            </a:r>
            <a:endParaRPr lang="pl-PL" sz="2000" i="1" dirty="0"/>
          </a:p>
        </p:txBody>
      </p:sp>
      <p:pic>
        <p:nvPicPr>
          <p:cNvPr id="2050" name="Picture 2" descr="D:\Dokumenty\Desktop\20160823_0959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38814"/>
            <a:ext cx="8064896" cy="53531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Realizacja projektu nauki pływania pt. „Już pływam”</a:t>
            </a:r>
            <a:endParaRPr lang="pl-PL" sz="2000" i="1" dirty="0"/>
          </a:p>
        </p:txBody>
      </p:sp>
      <p:pic>
        <p:nvPicPr>
          <p:cNvPr id="7" name="Picture 2" descr="D:\Dokumenty\Desktop\27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1078872"/>
            <a:ext cx="4392488" cy="54726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Realizacja projektu nauki jazdy na nartach pt. „Jeżdżę z głową”</a:t>
            </a:r>
            <a:endParaRPr lang="pl-PL" sz="2000" dirty="0"/>
          </a:p>
        </p:txBody>
      </p:sp>
      <p:pic>
        <p:nvPicPr>
          <p:cNvPr id="4" name="Picture 2" descr="D:\Dokumenty\Desktop\aparat28kwietnia2016 06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68512"/>
            <a:ext cx="6984776" cy="52385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Rozbudowa szkoły podstawowej </a:t>
            </a: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     </a:t>
            </a:r>
          </a:p>
          <a:p>
            <a:pPr>
              <a:buNone/>
            </a:pPr>
            <a:endParaRPr lang="pl-PL" sz="2000" i="1" dirty="0" smtClean="0"/>
          </a:p>
          <a:p>
            <a:pPr>
              <a:buNone/>
            </a:pPr>
            <a:r>
              <a:rPr lang="pl-PL" sz="2000" i="1" dirty="0" smtClean="0"/>
              <a:t>      Dzięki tej inwestycji lekcje w młodszych klasach nie będą się już odbywały się na dwie zmiany .</a:t>
            </a:r>
          </a:p>
          <a:p>
            <a:pPr>
              <a:buNone/>
            </a:pPr>
            <a:r>
              <a:rPr lang="pl-PL" sz="2000" i="1" dirty="0" smtClean="0"/>
              <a:t>      </a:t>
            </a:r>
          </a:p>
          <a:p>
            <a:pPr>
              <a:buNone/>
            </a:pPr>
            <a:r>
              <a:rPr lang="pl-PL" sz="2000" i="1" dirty="0" smtClean="0"/>
              <a:t>      W budynku tym oprócz sześciu dużych sal lekcyjnych znajdują się gabinet dyrektora, świetlica, magazyny na pomoce dydaktyczne i pomieszczenie socjalne. </a:t>
            </a:r>
            <a:endParaRPr lang="pl-PL" sz="2000" i="1" dirty="0"/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l-PL" sz="2000" dirty="0" smtClean="0"/>
              <a:t>I etap budowy</a:t>
            </a:r>
            <a:endParaRPr lang="pl-PL" sz="2000" dirty="0"/>
          </a:p>
        </p:txBody>
      </p:sp>
      <p:pic>
        <p:nvPicPr>
          <p:cNvPr id="8194" name="Picture 2" descr="D:\Dokumenty\Desktop\20160823_10315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024" y="1340768"/>
            <a:ext cx="8463440" cy="53258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l-PL" sz="2000" dirty="0" smtClean="0"/>
              <a:t>II etap budowy</a:t>
            </a:r>
            <a:endParaRPr lang="pl-PL" sz="2000" dirty="0"/>
          </a:p>
        </p:txBody>
      </p:sp>
      <p:pic>
        <p:nvPicPr>
          <p:cNvPr id="3074" name="Picture 2" descr="D:\Dokumenty\Desktop\20160823_1032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491" y="1340768"/>
            <a:ext cx="8815553" cy="50405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pl-PL" sz="2000" dirty="0" smtClean="0"/>
              <a:t>III etap budowy</a:t>
            </a:r>
            <a:endParaRPr lang="pl-PL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64943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</p:spPr>
        <p:txBody>
          <a:bodyPr>
            <a:normAutofit/>
          </a:bodyPr>
          <a:lstStyle/>
          <a:p>
            <a:r>
              <a:rPr lang="pl-PL" dirty="0" smtClean="0"/>
              <a:t> </a:t>
            </a:r>
            <a:r>
              <a:rPr lang="pl-PL" sz="2000" dirty="0" smtClean="0"/>
              <a:t>Dzisiaj rozpoczynamy obchody  jubileuszu 150-lecia naszej szkoły i początków oświaty w naszej miejscowości. 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89654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pl-PL" dirty="0" smtClean="0"/>
              <a:t> </a:t>
            </a:r>
          </a:p>
          <a:p>
            <a:pPr>
              <a:buNone/>
            </a:pPr>
            <a:r>
              <a:rPr lang="pl-PL" sz="2200" dirty="0" smtClean="0"/>
              <a:t>Jak widzimy na przestrzeni 150  lat zmieniało się niemal wszystko : dyrektorzy, nauczyciele, pracownicy, uczniowie,  budynki szkolne, sale , metody i formy pracy .</a:t>
            </a:r>
          </a:p>
          <a:p>
            <a:pPr>
              <a:buNone/>
            </a:pPr>
            <a:r>
              <a:rPr lang="pl-PL" sz="2200" dirty="0" smtClean="0"/>
              <a:t>Wkraczamy w kolejny etap  świadomi oczekiwań i wymagań, jakim musimy sprostać, i z nadzieją patrzymy w przyszłość, wierząc ,że osiągniemy zamierzone cele. </a:t>
            </a:r>
          </a:p>
          <a:p>
            <a:pPr>
              <a:buNone/>
            </a:pPr>
            <a:r>
              <a:rPr lang="pl-PL" sz="2200" dirty="0" smtClean="0"/>
              <a:t>  </a:t>
            </a:r>
          </a:p>
          <a:p>
            <a:pPr>
              <a:buNone/>
            </a:pPr>
            <a:r>
              <a:rPr lang="pl-PL" sz="2200" dirty="0" smtClean="0"/>
              <a:t>Bo jak powiedział S. Wyspiański 	</a:t>
            </a:r>
          </a:p>
          <a:p>
            <a:pPr>
              <a:buNone/>
            </a:pPr>
            <a:endParaRPr lang="pl-PL" sz="2200" dirty="0" smtClean="0"/>
          </a:p>
          <a:p>
            <a:pPr>
              <a:buNone/>
            </a:pPr>
            <a:endParaRPr lang="pl-PL" sz="2200" dirty="0" smtClean="0"/>
          </a:p>
          <a:p>
            <a:pPr>
              <a:buNone/>
            </a:pPr>
            <a:r>
              <a:rPr lang="pl-PL" sz="2600" i="1" dirty="0" smtClean="0"/>
              <a:t>  „Idziesz przez świat i światu dajesz kształt przez twoje czyny „</a:t>
            </a:r>
            <a:endParaRPr lang="pl-PL" sz="2600" dirty="0" smtClean="0"/>
          </a:p>
          <a:p>
            <a:pPr>
              <a:buNone/>
            </a:pPr>
            <a:r>
              <a:rPr lang="pl-PL" sz="2600" dirty="0" smtClean="0"/>
              <a:t> </a:t>
            </a:r>
          </a:p>
          <a:p>
            <a:pPr>
              <a:buNone/>
            </a:pPr>
            <a:r>
              <a:rPr lang="pl-PL" dirty="0" smtClean="0"/>
              <a:t> 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395536" y="274638"/>
            <a:ext cx="8291264" cy="2866330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„Szkoła filialna w Bystrej zostaje na mocy rozporządzenia Wysokiej </a:t>
            </a:r>
            <a:r>
              <a:rPr lang="pl-PL" sz="2000" i="1" dirty="0" err="1" smtClean="0"/>
              <a:t>ck</a:t>
            </a:r>
            <a:r>
              <a:rPr lang="pl-PL" sz="2000" i="1" dirty="0" smtClean="0"/>
              <a:t>. Krajowej Rady Szkolnej we Lwowie z dnia 11 maja 1892r. przemieniona  na szkołę etatową i nauczyciel tejże szkoły pobierać będzie kwotę 300 złoty rocznie.”</a:t>
            </a:r>
            <a:br>
              <a:rPr lang="pl-PL" sz="2000" i="1" dirty="0" smtClean="0"/>
            </a:br>
            <a:endParaRPr lang="pl-PL" sz="2000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>
          <a:xfrm>
            <a:off x="755576" y="3356992"/>
            <a:ext cx="7571184" cy="269289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/>
              <a:t>Od 1893 </a:t>
            </a:r>
            <a:r>
              <a:rPr lang="pl-PL" sz="2000" dirty="0" err="1" smtClean="0"/>
              <a:t>r</a:t>
            </a:r>
            <a:r>
              <a:rPr lang="pl-PL" sz="2000" dirty="0" smtClean="0"/>
              <a:t> corocznie w czerwcu odbywały się tzw. popisy młodzieży szkolnej. Był to rodzaj egzaminu w obecności księdza proboszcza, Rady Gminnej, przedstawiciela Rady Szkolnej Okręgowej w Myślenicach oraz publiczności,  czasem również z udziałem Wielmożnego Pana Bolesława Saryusza Wilkoszewskiego, właściciela dóbr Bystrej. </a:t>
            </a:r>
            <a:endParaRPr lang="pl-PL" sz="2000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395536" y="1844824"/>
            <a:ext cx="7848872" cy="2448272"/>
          </a:xfrm>
        </p:spPr>
        <p:txBody>
          <a:bodyPr>
            <a:normAutofit/>
          </a:bodyPr>
          <a:lstStyle/>
          <a:p>
            <a:pPr algn="r"/>
            <a:r>
              <a:rPr lang="pl-PL" sz="2400" dirty="0" smtClean="0"/>
              <a:t>Prezentację wykonały:</a:t>
            </a:r>
            <a:br>
              <a:rPr lang="pl-PL" sz="2400" dirty="0" smtClean="0"/>
            </a:br>
            <a:r>
              <a:rPr lang="pl-PL" sz="2400" dirty="0" smtClean="0"/>
              <a:t>   </a:t>
            </a:r>
            <a:br>
              <a:rPr lang="pl-PL" sz="2400" dirty="0" smtClean="0"/>
            </a:br>
            <a:r>
              <a:rPr lang="pl-PL" sz="2400" dirty="0" smtClean="0"/>
              <a:t>Ewa Kulka  i  Katarzyna </a:t>
            </a:r>
            <a:r>
              <a:rPr lang="pl-PL" sz="2400" dirty="0" err="1" smtClean="0"/>
              <a:t>Bachul</a:t>
            </a:r>
            <a:endParaRPr lang="pl-PL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2088232"/>
          </a:xfrm>
        </p:spPr>
        <p:txBody>
          <a:bodyPr>
            <a:normAutofit/>
          </a:bodyPr>
          <a:lstStyle/>
          <a:p>
            <a:pPr algn="l"/>
            <a:r>
              <a:rPr lang="pl-PL" sz="2000" i="1" dirty="0" smtClean="0"/>
              <a:t>„W miesiącu sierpniu 1902 roku została szkoła jednoklasowa przeistoczona na  </a:t>
            </a:r>
            <a:br>
              <a:rPr lang="pl-PL" sz="2000" i="1" dirty="0" smtClean="0"/>
            </a:br>
            <a:r>
              <a:rPr lang="pl-PL" sz="2000" i="1" dirty="0" smtClean="0"/>
              <a:t>     dwuklasową </a:t>
            </a:r>
            <a:r>
              <a:rPr lang="pl-PL" sz="2000" i="1" dirty="0" err="1" smtClean="0"/>
              <a:t>rozporz</a:t>
            </a:r>
            <a:r>
              <a:rPr lang="pl-PL" sz="2000" i="1" dirty="0" smtClean="0"/>
              <a:t>. Wysokiej  </a:t>
            </a:r>
            <a:r>
              <a:rPr lang="pl-PL" sz="2000" i="1" dirty="0" err="1" smtClean="0"/>
              <a:t>ck</a:t>
            </a:r>
            <a:r>
              <a:rPr lang="pl-PL" sz="2000" i="1" dirty="0" smtClean="0"/>
              <a:t>. Rady Szkolnej Krajowej we Lwowie</a:t>
            </a:r>
            <a:br>
              <a:rPr lang="pl-PL" sz="2000" i="1" dirty="0" smtClean="0"/>
            </a:br>
            <a:r>
              <a:rPr lang="pl-PL" sz="2000" i="1" dirty="0" smtClean="0"/>
              <a:t>     z dnia 1 września 1902 r.”</a:t>
            </a: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29131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„Od 1 września 1915 roku została zamianowana trzecia siła nadetatowa wskutek tego z braku w budynku szkolnym sali trzeciej  została wynajęta izba na salę szkolną u Jana Kulki i tam pobierały naukę dzieci stopnia III -go.”</a:t>
            </a:r>
            <a:endParaRPr lang="pl-PL" sz="2000" i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2088232"/>
          </a:xfrm>
        </p:spPr>
        <p:txBody>
          <a:bodyPr>
            <a:normAutofit fontScale="90000"/>
          </a:bodyPr>
          <a:lstStyle/>
          <a:p>
            <a:pPr algn="l"/>
            <a:r>
              <a:rPr lang="pl-PL" sz="2200" i="1" dirty="0" smtClean="0"/>
              <a:t>„Z końcem października  1918 r. w </a:t>
            </a:r>
            <a:r>
              <a:rPr lang="pl-PL" sz="2200" i="1" dirty="0" err="1" smtClean="0"/>
              <a:t>Galicyi</a:t>
            </a:r>
            <a:r>
              <a:rPr lang="pl-PL" sz="2200" i="1" dirty="0" smtClean="0"/>
              <a:t> rządy </a:t>
            </a:r>
            <a:r>
              <a:rPr lang="pl-PL" sz="2200" i="1" dirty="0" err="1" smtClean="0"/>
              <a:t>austryackie</a:t>
            </a:r>
            <a:r>
              <a:rPr lang="pl-PL" sz="2200" i="1" dirty="0" smtClean="0"/>
              <a:t> przestały istnieć </a:t>
            </a:r>
            <a:br>
              <a:rPr lang="pl-PL" sz="2200" i="1" dirty="0" smtClean="0"/>
            </a:br>
            <a:r>
              <a:rPr lang="pl-PL" sz="2200" i="1" dirty="0" smtClean="0"/>
              <a:t>     a wprowadzone zostały rządy Polskiej Komisji Likwidacyjnej  ustawy       </a:t>
            </a:r>
            <a:br>
              <a:rPr lang="pl-PL" sz="2200" i="1" dirty="0" smtClean="0"/>
            </a:br>
            <a:r>
              <a:rPr lang="pl-PL" sz="2200" i="1" dirty="0" smtClean="0"/>
              <a:t>     i rozporządzenia dotychczasowe  na razie zachowuje się w pełnej mocy</a:t>
            </a:r>
            <a:br>
              <a:rPr lang="pl-PL" sz="2200" i="1" dirty="0" smtClean="0"/>
            </a:br>
            <a:r>
              <a:rPr lang="pl-PL" sz="2200" i="1" dirty="0" smtClean="0"/>
              <a:t>     tylko język niemiecki w szkołach ludowych w klasie III i IV przestaje być </a:t>
            </a:r>
            <a:br>
              <a:rPr lang="pl-PL" sz="2200" i="1" dirty="0" smtClean="0"/>
            </a:br>
            <a:r>
              <a:rPr lang="pl-PL" sz="2200" i="1" dirty="0" smtClean="0"/>
              <a:t>     obowiązkowym. </a:t>
            </a:r>
            <a:br>
              <a:rPr lang="pl-PL" sz="2200" i="1" dirty="0" smtClean="0"/>
            </a:br>
            <a:r>
              <a:rPr lang="pl-PL" sz="2200" i="1" dirty="0" smtClean="0"/>
              <a:t>Nacisk  kłaść należy na naukę języka polskiego i literatury ojczystej.”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6251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„W miesiącu marcu 1920 r. po wielkich trudnościach z gminą udało się            p. Janowi Mikołajczykowi nauczycielowi kierującemu doprowadzić do zakupu 2- </a:t>
            </a:r>
            <a:r>
              <a:rPr lang="pl-PL" sz="2000" i="1" dirty="0" err="1" smtClean="0"/>
              <a:t>ch</a:t>
            </a:r>
            <a:r>
              <a:rPr lang="pl-PL" sz="2000" i="1" dirty="0" smtClean="0"/>
              <a:t> morgów pola ornego przy budynku szkolnym od Arcyksięcia Karola Stefana w Żywcu do użytku nauczyciela za cenę 4 000 Koron. </a:t>
            </a:r>
          </a:p>
          <a:p>
            <a:pPr>
              <a:buNone/>
            </a:pPr>
            <a:r>
              <a:rPr lang="pl-PL" sz="2000" i="1" dirty="0" smtClean="0"/>
              <a:t>Grunt ten został oddzielony od obszaru dworskiego i oddany w miesiącu kwietniu 1920 r. nauczycielowi.”</a:t>
            </a:r>
            <a:endParaRPr lang="pl-PL" sz="2000" i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19256" cy="1368152"/>
          </a:xfrm>
        </p:spPr>
        <p:txBody>
          <a:bodyPr>
            <a:normAutofit/>
          </a:bodyPr>
          <a:lstStyle/>
          <a:p>
            <a:pPr algn="l"/>
            <a:r>
              <a:rPr lang="pl-PL" sz="2000" i="1" dirty="0" smtClean="0"/>
              <a:t>„W roku szkolnym 1923/24 rocznik piąty, szósty i siódmy odbywał naukę w sali</a:t>
            </a:r>
            <a:br>
              <a:rPr lang="pl-PL" sz="2000" i="1" dirty="0" smtClean="0"/>
            </a:br>
            <a:r>
              <a:rPr lang="pl-PL" sz="2000" i="1" dirty="0" smtClean="0"/>
              <a:t>     wynajętej u Wawrzyńca </a:t>
            </a:r>
            <a:r>
              <a:rPr lang="pl-PL" sz="2000" i="1" dirty="0" err="1" smtClean="0"/>
              <a:t>Pyrtka</a:t>
            </a:r>
            <a:r>
              <a:rPr lang="pl-PL" sz="2000" i="1" dirty="0" smtClean="0"/>
              <a:t>. </a:t>
            </a:r>
            <a:endParaRPr lang="pl-PL" sz="2000" i="1" dirty="0"/>
          </a:p>
        </p:txBody>
      </p:sp>
      <p:pic>
        <p:nvPicPr>
          <p:cNvPr id="27649" name="Picture 1" descr="D:\Dokumenty\Downloads\Pyrtek Wawrzyniec 1945-195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0879" y="1916113"/>
            <a:ext cx="6042242" cy="42100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3442394"/>
          </a:xfrm>
        </p:spPr>
        <p:txBody>
          <a:bodyPr>
            <a:normAutofit/>
          </a:bodyPr>
          <a:lstStyle/>
          <a:p>
            <a:pPr algn="l"/>
            <a:r>
              <a:rPr lang="pl-PL" sz="2000" i="1" dirty="0" smtClean="0"/>
              <a:t>„</a:t>
            </a:r>
            <a:br>
              <a:rPr lang="pl-PL" sz="2000" i="1" dirty="0" smtClean="0"/>
            </a:b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 W r. 1924 utworzona została Rada Szkolna Powiatowa w Makowie do </a:t>
            </a:r>
            <a:br>
              <a:rPr lang="pl-PL" sz="2000" i="1" dirty="0" smtClean="0"/>
            </a:br>
            <a:r>
              <a:rPr lang="pl-PL" sz="2000" i="1" dirty="0" smtClean="0"/>
              <a:t>       której szkoła w Bystrej została przydzielona  odłączając od Rady </a:t>
            </a:r>
            <a:br>
              <a:rPr lang="pl-PL" sz="2000" i="1" dirty="0" smtClean="0"/>
            </a:br>
            <a:r>
              <a:rPr lang="pl-PL" sz="2000" i="1" dirty="0" smtClean="0"/>
              <a:t>      Szkolnej Powiatowej w Myślenicach. </a:t>
            </a:r>
            <a:br>
              <a:rPr lang="pl-PL" sz="2000" i="1" dirty="0" smtClean="0"/>
            </a:br>
            <a:r>
              <a:rPr lang="pl-PL" sz="2000" i="1" dirty="0" smtClean="0"/>
              <a:t>W r. 1925 tutejsza szkoła 2 klasowa została przeistoczona na 4 klasową.”</a:t>
            </a: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 flipV="1">
            <a:off x="9324528" y="6165304"/>
            <a:ext cx="395536" cy="45719"/>
          </a:xfrm>
        </p:spPr>
        <p:txBody>
          <a:bodyPr>
            <a:normAutofit fontScale="25000" lnSpcReduction="20000"/>
          </a:bodyPr>
          <a:lstStyle/>
          <a:p>
            <a:endParaRPr lang="pl-PL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/>
              <a:t>Pani Aleksandra Mikołajczyk 01.11.1928r.-31.07.1930r.</a:t>
            </a:r>
            <a:endParaRPr lang="pl-PL" sz="2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pl-PL" sz="2000" i="1" dirty="0" smtClean="0"/>
              <a:t>„ W ciągu roku w dniu 7 maja 1930 odbyła się uroczystość „Sadzenia drzewek” – dzieci zasadziły w ogrodzie szkolnym 3 drzewa z jabłonki.”</a:t>
            </a:r>
          </a:p>
          <a:p>
            <a:pPr algn="just">
              <a:buNone/>
            </a:pPr>
            <a:endParaRPr lang="pl-PL" sz="2000" i="1" dirty="0" smtClean="0"/>
          </a:p>
          <a:p>
            <a:pPr algn="just">
              <a:buNone/>
            </a:pPr>
            <a:r>
              <a:rPr lang="pl-PL" sz="2000" i="1" dirty="0" smtClean="0"/>
              <a:t>„ W dniu 1 czerwca 1930 r. odbyło się święto Matek i święto dzieci – uroczystość odbyła się bardzo pięknie i uczuciowo – dzieci śpiewały i deklamowały wiersze do matek – </a:t>
            </a:r>
            <a:r>
              <a:rPr lang="pl-PL" sz="2000" i="1" dirty="0" err="1" smtClean="0"/>
              <a:t>Mikołajczykowa</a:t>
            </a:r>
            <a:r>
              <a:rPr lang="pl-PL" sz="2000" i="1" dirty="0" smtClean="0"/>
              <a:t> Aleksandra wypowiedziała mowę do matek i dzieci – obdarzyła je cukierkami i ciastkami – dzieci wesoło zabawiły się na polu.”</a:t>
            </a:r>
          </a:p>
          <a:p>
            <a:pPr algn="just">
              <a:buNone/>
            </a:pPr>
            <a:endParaRPr lang="pl-PL" sz="2000" i="1" dirty="0" smtClean="0"/>
          </a:p>
          <a:p>
            <a:pPr algn="just">
              <a:buNone/>
            </a:pPr>
            <a:r>
              <a:rPr lang="pl-PL" sz="2000" i="1" dirty="0" smtClean="0"/>
              <a:t>„ W dniu 26 czerwca 1930 odbyło się święto gier, pieśni. Dzieci śpiewały wszystkie różne pieśni i bawiły się w różne zabawy. Święto to udało się bardzo pięknie.”</a:t>
            </a:r>
          </a:p>
          <a:p>
            <a:pPr algn="just">
              <a:buNone/>
            </a:pPr>
            <a:endParaRPr lang="pl-PL" sz="2000" i="1" dirty="0" smtClean="0"/>
          </a:p>
          <a:p>
            <a:pPr algn="just">
              <a:buNone/>
            </a:pPr>
            <a:endParaRPr lang="pl-PL" sz="2000" i="1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/>
              <a:t>Pan Bazyli Hrywna 01.08.1930r.-31.03.1959r.</a:t>
            </a:r>
            <a:br>
              <a:rPr lang="pl-PL" sz="2000" b="1" dirty="0" smtClean="0"/>
            </a:br>
            <a:endParaRPr lang="pl-PL" sz="2000" b="1" dirty="0"/>
          </a:p>
        </p:txBody>
      </p:sp>
      <p:pic>
        <p:nvPicPr>
          <p:cNvPr id="5122" name="Picture 2" descr="C:\Users\Katarzyna\Downloads\Skan003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491850"/>
            <a:ext cx="3585580" cy="49199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2000" i="1" dirty="0" smtClean="0"/>
              <a:t>Począwszy od roku 1930 w szkole odbywały się  następujące uroczystości</a:t>
            </a:r>
            <a:br>
              <a:rPr lang="pl-PL" sz="2000" i="1" dirty="0" smtClean="0"/>
            </a:br>
            <a:r>
              <a:rPr lang="pl-PL" sz="2000" i="1" dirty="0" smtClean="0"/>
              <a:t>    rocznicowe i patriotyczne oraz inne uroczystości szkolne:</a:t>
            </a:r>
            <a:endParaRPr lang="pl-PL" sz="2000" i="1" dirty="0"/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395536" y="1268760"/>
            <a:ext cx="8229600" cy="4525963"/>
          </a:xfrm>
        </p:spPr>
        <p:txBody>
          <a:bodyPr>
            <a:normAutofit lnSpcReduction="10000"/>
          </a:bodyPr>
          <a:lstStyle/>
          <a:p>
            <a:pPr algn="just">
              <a:buFontTx/>
              <a:buChar char="-"/>
            </a:pPr>
            <a:r>
              <a:rPr lang="pl-PL" sz="2000" i="1" dirty="0" smtClean="0"/>
              <a:t>rocznica Powstania Listopadowego</a:t>
            </a:r>
          </a:p>
          <a:p>
            <a:pPr algn="just">
              <a:buFontTx/>
              <a:buChar char="-"/>
            </a:pPr>
            <a:r>
              <a:rPr lang="pl-PL" sz="2000" i="1" dirty="0" smtClean="0"/>
              <a:t>Święto Niepodległości Państwa Polskiego</a:t>
            </a:r>
          </a:p>
          <a:p>
            <a:pPr algn="just">
              <a:buFontTx/>
              <a:buChar char="-"/>
            </a:pPr>
            <a:r>
              <a:rPr lang="pl-PL" sz="2000" i="1" dirty="0" smtClean="0"/>
              <a:t>uroczystość ku czci p. Marszałka Polski Józefa Piłsudskiego</a:t>
            </a:r>
          </a:p>
          <a:p>
            <a:pPr algn="just">
              <a:buFontTx/>
              <a:buChar char="-"/>
            </a:pPr>
            <a:r>
              <a:rPr lang="pl-PL" sz="2000" i="1" dirty="0" smtClean="0"/>
              <a:t>Rocznica Konstytucji 3 maja </a:t>
            </a:r>
          </a:p>
          <a:p>
            <a:pPr algn="just">
              <a:buFontTx/>
              <a:buChar char="-"/>
            </a:pPr>
            <a:r>
              <a:rPr lang="pl-PL" sz="2000" i="1" dirty="0" smtClean="0"/>
              <a:t>Dzień Matki</a:t>
            </a:r>
          </a:p>
          <a:p>
            <a:pPr algn="just">
              <a:buFontTx/>
              <a:buChar char="-"/>
            </a:pPr>
            <a:r>
              <a:rPr lang="pl-PL" sz="2000" i="1" dirty="0" smtClean="0"/>
              <a:t>święto tępienia chwastów</a:t>
            </a:r>
          </a:p>
          <a:p>
            <a:pPr algn="just">
              <a:buFontTx/>
              <a:buChar char="-"/>
            </a:pPr>
            <a:r>
              <a:rPr lang="pl-PL" sz="2000" i="1" dirty="0" smtClean="0"/>
              <a:t>choinka</a:t>
            </a:r>
          </a:p>
          <a:p>
            <a:pPr algn="just">
              <a:buFontTx/>
              <a:buChar char="-"/>
            </a:pPr>
            <a:r>
              <a:rPr lang="pl-PL" sz="2000" i="1" dirty="0" smtClean="0"/>
              <a:t>poranek ku czci Święta  Morza</a:t>
            </a:r>
          </a:p>
          <a:p>
            <a:pPr algn="just">
              <a:buFontTx/>
              <a:buChar char="-"/>
            </a:pPr>
            <a:r>
              <a:rPr lang="pl-PL" sz="2000" i="1" dirty="0" smtClean="0"/>
              <a:t>oprócz tego z inicjatywy kierownika szkoły i nauczyciela religii wyświetlono  dwa filmy pt „Częstochowa” i „Powstanie Styczniowe” (11 II i 8 III 1933r.),dzieci wysłuchały kilku audycji radiowych pt „Historia kawałka papieru” i „13-ta rocznica Pomorza”, jak również kilku koncertów szkolnych</a:t>
            </a:r>
          </a:p>
          <a:p>
            <a:pPr algn="just">
              <a:buFontTx/>
              <a:buChar char="-"/>
            </a:pPr>
            <a:r>
              <a:rPr lang="pl-PL" sz="2000" i="1" dirty="0" smtClean="0"/>
              <a:t>„Jasełka” w przerwie ferii zimowych</a:t>
            </a:r>
            <a:endParaRPr lang="pl-PL" sz="2000" i="1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200" i="1" dirty="0" smtClean="0"/>
              <a:t>POCZĄTKI SZKOLNICTWA LATA 1866 - 1886</a:t>
            </a:r>
            <a:endParaRPr lang="pl-PL" sz="32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r>
              <a:rPr lang="pl-PL" sz="1800" i="1" dirty="0" smtClean="0"/>
              <a:t>„</a:t>
            </a:r>
            <a:r>
              <a:rPr lang="pl-PL" sz="2000" i="1" dirty="0" smtClean="0"/>
              <a:t>Jak w wielu innych gminach w </a:t>
            </a:r>
            <a:r>
              <a:rPr lang="pl-PL" sz="2000" i="1" dirty="0" err="1" smtClean="0"/>
              <a:t>Galicyi</a:t>
            </a:r>
            <a:r>
              <a:rPr lang="pl-PL" sz="2000" i="1" dirty="0" smtClean="0"/>
              <a:t> dawniejszymi czasy tak też podobnie i w </a:t>
            </a:r>
            <a:r>
              <a:rPr lang="pl-PL" sz="2000" i="1" dirty="0"/>
              <a:t>g</a:t>
            </a:r>
            <a:r>
              <a:rPr lang="pl-PL" sz="2000" i="1" dirty="0" smtClean="0"/>
              <a:t>minie Bystrej mało myślano o </a:t>
            </a:r>
            <a:r>
              <a:rPr lang="pl-PL" sz="2000" i="1" dirty="0" err="1" smtClean="0"/>
              <a:t>tem</a:t>
            </a:r>
            <a:r>
              <a:rPr lang="pl-PL" sz="2000" i="1" dirty="0" smtClean="0"/>
              <a:t>, aby we wsi mogła być potrzebna szkoła a jeszcze mniej lub zupełnie nie myślano o jej zaprowadzeniu.</a:t>
            </a:r>
          </a:p>
          <a:p>
            <a:pPr algn="just">
              <a:buNone/>
            </a:pPr>
            <a:r>
              <a:rPr lang="pl-PL" sz="2000" i="1" dirty="0" smtClean="0"/>
              <a:t>Kiedy zaś w innych krajach wzięło się na </a:t>
            </a:r>
            <a:r>
              <a:rPr lang="pl-PL" sz="2000" i="1" dirty="0" err="1" smtClean="0"/>
              <a:t>seryo</a:t>
            </a:r>
            <a:r>
              <a:rPr lang="pl-PL" sz="2000" i="1" dirty="0" smtClean="0"/>
              <a:t> </a:t>
            </a:r>
            <a:r>
              <a:rPr lang="pl-PL" sz="2000" i="1" dirty="0"/>
              <a:t>d</a:t>
            </a:r>
            <a:r>
              <a:rPr lang="pl-PL" sz="2000" i="1" dirty="0" smtClean="0"/>
              <a:t>o reorganizacji i reformy szkół ludowych jako jedynego środka polepszenia między ludnością wiejską bytu moralnego i materialnego wtedy i w naszej </a:t>
            </a:r>
            <a:r>
              <a:rPr lang="pl-PL" sz="2000" i="1" dirty="0" err="1" smtClean="0"/>
              <a:t>Galicyi</a:t>
            </a:r>
            <a:r>
              <a:rPr lang="pl-PL" sz="2000" i="1" dirty="0" smtClean="0"/>
              <a:t> zaczęto tu i ówdzie w tej lub owej wiosce zakładać szkółki, które jednak jeszcze </a:t>
            </a:r>
            <a:r>
              <a:rPr lang="pl-PL" sz="2000" i="1" dirty="0" err="1" smtClean="0"/>
              <a:t>dalekiemi</a:t>
            </a:r>
            <a:r>
              <a:rPr lang="pl-PL" sz="2000" i="1" dirty="0" smtClean="0"/>
              <a:t> były od szkół dzisiejszych. </a:t>
            </a:r>
          </a:p>
          <a:p>
            <a:pPr algn="just">
              <a:buNone/>
            </a:pPr>
            <a:r>
              <a:rPr lang="pl-PL" sz="2000" i="1" dirty="0" smtClean="0"/>
              <a:t>Wtedy też lepiej myślący gospodarze gminy Bystrej, widząc konieczną potrzebę nauczyć przynajmniej czytania swych dzieci, postarali się              w r. 1866 o wystawienie szkoły prawie w połowie wsi, do której by dzieci na naukę uczęszczać mogły.”</a:t>
            </a:r>
            <a:endParaRPr lang="pl-PL" sz="2000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/>
          </a:bodyPr>
          <a:lstStyle/>
          <a:p>
            <a:pPr algn="l"/>
            <a:r>
              <a:rPr lang="pl-PL" sz="2000" i="1" dirty="0" smtClean="0"/>
              <a:t>Nowy kierownik bardzo aktywnie włączył się w życie wsi.</a:t>
            </a:r>
            <a:br>
              <a:rPr lang="pl-PL" sz="2000" i="1" dirty="0" smtClean="0"/>
            </a:b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„ Oprócz prowadzenia sklepiku szkolnego, oszczędności i biblioteki  uczniowskiej  p. Bazyli Hrywna, kierownik szkoły pracował w Kółku Rolniczym, zajmując się sprowadzaniem kur „zielononóżek” z Raby Wyżnej, darowanych przez Małopolskie Towarzystwo Rolnicze w Krakowie dla               12 gospodarzy w Bystrej, celem rozpowszechniania rasowego drobiu. </a:t>
            </a:r>
          </a:p>
          <a:p>
            <a:pPr>
              <a:buNone/>
            </a:pPr>
            <a:r>
              <a:rPr lang="pl-PL" sz="2000" i="1" dirty="0" smtClean="0"/>
              <a:t>Dnia 8-go maja wziął też udział w półdniowym kursie, na którym pouczano ludność o zakładaniu gnojowników i o zakładaniu mleczarń.”</a:t>
            </a:r>
          </a:p>
          <a:p>
            <a:pPr>
              <a:buNone/>
            </a:pPr>
            <a:endParaRPr lang="pl-PL" sz="2000" i="1" dirty="0" smtClean="0"/>
          </a:p>
          <a:p>
            <a:pPr>
              <a:buNone/>
            </a:pPr>
            <a:r>
              <a:rPr lang="pl-PL" sz="2000" i="1" dirty="0" smtClean="0"/>
              <a:t>„W dniu 21-ym marca 1933 r. na Walnym Zebraniu został p. B. Hrywna wybrany wiceprezesem założonej Ochotniczej Straży Pożarnej.”</a:t>
            </a:r>
          </a:p>
          <a:p>
            <a:pPr>
              <a:buNone/>
            </a:pPr>
            <a:r>
              <a:rPr lang="pl-PL" sz="2000" i="1" dirty="0" smtClean="0"/>
              <a:t>„Od 23 marca 1934r. Jako prezes Ochotniczej Straży Pożarnej, zaś od kwietnia 1934r. jako członek Komisji Rewizyjnej w Związku Strzeleckim”.</a:t>
            </a:r>
            <a:endParaRPr lang="pl-PL" sz="2000" i="1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</p:spPr>
        <p:txBody>
          <a:bodyPr>
            <a:normAutofit/>
          </a:bodyPr>
          <a:lstStyle/>
          <a:p>
            <a:pPr algn="l"/>
            <a:r>
              <a:rPr lang="pl-PL" sz="2000" i="1" dirty="0" smtClean="0"/>
              <a:t>„ Z budynków gospodarczych postawiono w roku 1939 i oddano do użytku </a:t>
            </a:r>
            <a:br>
              <a:rPr lang="pl-PL" sz="2000" i="1" dirty="0" smtClean="0"/>
            </a:br>
            <a:r>
              <a:rPr lang="pl-PL" sz="2000" i="1" dirty="0" smtClean="0"/>
              <a:t>      stajenkę, stodółkę, drwalkę, gnojownię, zbiornik na gnojówkę, kanał </a:t>
            </a:r>
            <a:br>
              <a:rPr lang="pl-PL" sz="2000" i="1" dirty="0" smtClean="0"/>
            </a:br>
            <a:r>
              <a:rPr lang="pl-PL" sz="2000" i="1" dirty="0" smtClean="0"/>
              <a:t>      ustępowy. Zburzono starą stajenkę, która była tuż pod gankiem od strony</a:t>
            </a:r>
            <a:br>
              <a:rPr lang="pl-PL" sz="2000" i="1" dirty="0" smtClean="0"/>
            </a:br>
            <a:r>
              <a:rPr lang="pl-PL" sz="2000" i="1" dirty="0" smtClean="0"/>
              <a:t>      wschodniej. W ten sposób szkoła przybrała nieco na estetycznym wyglądzie </a:t>
            </a:r>
            <a:br>
              <a:rPr lang="pl-PL" sz="2000" i="1" dirty="0" smtClean="0"/>
            </a:br>
            <a:r>
              <a:rPr lang="pl-PL" sz="2000" i="1" dirty="0" smtClean="0"/>
              <a:t>      i pod względem higienicznym. Postawiono też w tym roku nową studnie </a:t>
            </a:r>
            <a:br>
              <a:rPr lang="pl-PL" sz="2000" i="1" dirty="0" smtClean="0"/>
            </a:br>
            <a:r>
              <a:rPr lang="pl-PL" sz="2000" i="1" dirty="0" smtClean="0"/>
              <a:t>      z pompą.”  ( po kilku latach starania)</a:t>
            </a: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717032"/>
            <a:ext cx="8229600" cy="240913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/>
              <a:t>Sytuacja polityczna staje się coraz bardziej napięta. W dniach 21 do 23 sierpnia 1939 r. w Bystrej odbywają się manewry 3-go Pułku Ułanów z Tarnowskich Gór pod dowództwem majora </a:t>
            </a:r>
            <a:r>
              <a:rPr lang="pl-PL" sz="2000" dirty="0" err="1" smtClean="0"/>
              <a:t>Krogulskiego</a:t>
            </a:r>
            <a:r>
              <a:rPr lang="pl-PL" sz="2000" dirty="0" smtClean="0"/>
              <a:t>, który mieszka w szkole a sale lekcyjne spełniają rolę izby chorych. </a:t>
            </a:r>
            <a:br>
              <a:rPr lang="pl-PL" sz="2000" dirty="0" smtClean="0"/>
            </a:br>
            <a:endParaRPr lang="pl-PL" sz="2000" i="1" dirty="0" smtClean="0"/>
          </a:p>
          <a:p>
            <a:pPr>
              <a:buNone/>
            </a:pPr>
            <a:endParaRPr lang="pl-PL" sz="2000" i="1" dirty="0" smtClean="0"/>
          </a:p>
          <a:p>
            <a:pPr>
              <a:buNone/>
            </a:pPr>
            <a:endParaRPr lang="pl-PL" sz="20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91264" cy="1800200"/>
          </a:xfrm>
        </p:spPr>
        <p:txBody>
          <a:bodyPr>
            <a:noAutofit/>
          </a:bodyPr>
          <a:lstStyle/>
          <a:p>
            <a:pPr algn="l"/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„ </a:t>
            </a:r>
            <a:r>
              <a:rPr lang="pl-PL" sz="2000" i="1" dirty="0" smtClean="0"/>
              <a:t>W dniu 22 sierpnia 1939 r. nastąpiła imienna mobilizacja pewnych żołnierzy </a:t>
            </a:r>
            <a:br>
              <a:rPr lang="pl-PL" sz="2000" i="1" dirty="0" smtClean="0"/>
            </a:br>
            <a:r>
              <a:rPr lang="pl-PL" sz="2000" i="1" dirty="0" smtClean="0"/>
              <a:t>     rezerwy. Do takich osób należał też i kierownik szkoły p. Bazyli Hrywna.  </a:t>
            </a:r>
            <a:br>
              <a:rPr lang="pl-PL" sz="2000" i="1" dirty="0" smtClean="0"/>
            </a:br>
            <a:r>
              <a:rPr lang="pl-PL" sz="2000" i="1" dirty="0" smtClean="0"/>
              <a:t>     Został on powołany do Krakowa  do Dowództwa Okręgu Korpusu……….   </a:t>
            </a:r>
            <a:br>
              <a:rPr lang="pl-PL" sz="2000" i="1" dirty="0" smtClean="0"/>
            </a:br>
            <a:r>
              <a:rPr lang="pl-PL" sz="2000" i="1" dirty="0" smtClean="0"/>
              <a:t>Wrócił do domu po wędrówce 4 – tygodniowej na wschód – w dniu 30 </a:t>
            </a:r>
            <a:br>
              <a:rPr lang="pl-PL" sz="2000" i="1" dirty="0" smtClean="0"/>
            </a:br>
            <a:r>
              <a:rPr lang="pl-PL" sz="2000" i="1" dirty="0" smtClean="0"/>
              <a:t>     września 1939 r.”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276872"/>
            <a:ext cx="8229600" cy="384929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„We wrześniu 1939 r. nie rozpoczął się rok szkolny z powodu wojny.                  W dniu 3-go września 1939 r. wkroczyła armia niemiecka na teren Bystrej. Przejeżdżały tędy  auta pancerne. Nie ciągnęły tędy wojska niemieckie w większej liczbie z powodu braku odpowiedniej drogi bitej między Orawą a Sidziną.</a:t>
            </a:r>
          </a:p>
          <a:p>
            <a:pPr>
              <a:buNone/>
            </a:pPr>
            <a:r>
              <a:rPr lang="pl-PL" sz="2000" i="1" dirty="0" smtClean="0"/>
              <a:t>Od rozpoczęcia wojny do czasu wkroczenia Niemców na teren Polski ludność gromady Bystra była ukryta w lesie „Bystrzaku” wraz z inwentarzem żywym.”</a:t>
            </a:r>
          </a:p>
          <a:p>
            <a:pPr>
              <a:buNone/>
            </a:pPr>
            <a:r>
              <a:rPr lang="pl-PL" sz="2000" i="1" dirty="0" smtClean="0"/>
              <a:t>„Rok szkolny 1939/40 rozpoczęto w dniu 6 listopada na zarządzenie wójta gminy, który w imieniu starosty kazał rozpocząć naukę. Do pracy przystąpiły te same siły, co w ubiegłym roku szkolnym.” </a:t>
            </a:r>
            <a:endParaRPr lang="pl-PL" sz="2000" i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1858218"/>
          </a:xfrm>
        </p:spPr>
        <p:txBody>
          <a:bodyPr>
            <a:noAutofit/>
          </a:bodyPr>
          <a:lstStyle/>
          <a:p>
            <a:pPr algn="l"/>
            <a:r>
              <a:rPr lang="pl-PL" sz="2000" i="1" dirty="0" smtClean="0"/>
              <a:t>„Na mocy okólniku </a:t>
            </a:r>
            <a:r>
              <a:rPr lang="pl-PL" sz="2000" i="1" dirty="0" err="1" smtClean="0"/>
              <a:t>Nr</a:t>
            </a:r>
            <a:r>
              <a:rPr lang="pl-PL" sz="2000" i="1" dirty="0" smtClean="0"/>
              <a:t>. 1 i </a:t>
            </a:r>
            <a:r>
              <a:rPr lang="pl-PL" sz="2000" i="1" dirty="0" err="1" smtClean="0"/>
              <a:t>Nr</a:t>
            </a:r>
            <a:r>
              <a:rPr lang="pl-PL" sz="2000" i="1" dirty="0" smtClean="0"/>
              <a:t>. 2 Starosty niemieckiego w Nowym Targu z dnia </a:t>
            </a:r>
            <a:br>
              <a:rPr lang="pl-PL" sz="2000" i="1" dirty="0" smtClean="0"/>
            </a:br>
            <a:r>
              <a:rPr lang="pl-PL" sz="2000" i="1" dirty="0" smtClean="0"/>
              <a:t>    18 V 1940 r. kazano usunąć ze szkół polskich wszystkie podręczniki do śpiewu,</a:t>
            </a:r>
            <a:br>
              <a:rPr lang="pl-PL" sz="2000" i="1" dirty="0" smtClean="0"/>
            </a:br>
            <a:r>
              <a:rPr lang="pl-PL" sz="2000" i="1" dirty="0" smtClean="0"/>
              <a:t>    historii, geografii, wszystkie obrazy, emblematy, napisy, które przypominają </a:t>
            </a:r>
            <a:br>
              <a:rPr lang="pl-PL" sz="2000" i="1" dirty="0" smtClean="0"/>
            </a:br>
            <a:r>
              <a:rPr lang="pl-PL" sz="2000" i="1" dirty="0" smtClean="0"/>
              <a:t>    czyny albo osoby polskiej historii albo są wyrazem narodowo-polskiego </a:t>
            </a:r>
            <a:br>
              <a:rPr lang="pl-PL" sz="2000" i="1" dirty="0" smtClean="0"/>
            </a:br>
            <a:r>
              <a:rPr lang="pl-PL" sz="2000" i="1" dirty="0" smtClean="0"/>
              <a:t>    uczucia.”</a:t>
            </a: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„ Naukę geografii miało się ograniczyć do geografii fizycznej.  Ze śpiewu   kazano usunąć  wszystkie pieśni narodowo – polskiego charakteru. Zakazano odbywania wszelkich lekcji prywatnych z dwoma lub więcej osobami. „</a:t>
            </a:r>
          </a:p>
          <a:p>
            <a:pPr>
              <a:buNone/>
            </a:pPr>
            <a:r>
              <a:rPr lang="pl-PL" sz="2000" i="1" dirty="0" smtClean="0"/>
              <a:t>„Kazano nauczać  z zastosowaniem się do nowych warunków. Przy nauczaniu języka polskiego miało być niewykonalne to wszystko, co miało związek z byłym państwem polskim i jego ideologią. Rzeczą nauczyciela było naukę języka polskiego postawić na odpowiednim poziomie mimo powyższego ograniczenia. Kazano uczyć czytania i pisania bez błędu.’</a:t>
            </a:r>
          </a:p>
          <a:p>
            <a:pPr>
              <a:buNone/>
            </a:pPr>
            <a:r>
              <a:rPr lang="pl-PL" sz="2000" i="1" dirty="0" smtClean="0"/>
              <a:t>„Nauka religii miała być ograniczona do czysto religijnych spraw bez narodowych i politycznych tendencji.”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568952" cy="1282154"/>
          </a:xfrm>
        </p:spPr>
        <p:txBody>
          <a:bodyPr>
            <a:noAutofit/>
          </a:bodyPr>
          <a:lstStyle/>
          <a:p>
            <a:pPr algn="l"/>
            <a:r>
              <a:rPr lang="pl-PL" sz="2000" dirty="0" smtClean="0"/>
              <a:t>Od 1941 roku ograniczono naukę rachunków do podręcznika „ Łatwe rachunki dla </a:t>
            </a:r>
            <a:br>
              <a:rPr lang="pl-PL" sz="2000" dirty="0" smtClean="0"/>
            </a:br>
            <a:r>
              <a:rPr lang="pl-PL" sz="2000" dirty="0" smtClean="0"/>
              <a:t>     pierwszej klasy szkół powszechnych”. </a:t>
            </a:r>
            <a:br>
              <a:rPr lang="pl-PL" sz="2000" dirty="0" smtClean="0"/>
            </a:br>
            <a:r>
              <a:rPr lang="pl-PL" sz="2000" dirty="0" smtClean="0"/>
              <a:t>Nauczyciel języka polskiego zobowiązany był do prenumerowania „Sterna”, który </a:t>
            </a:r>
            <a:br>
              <a:rPr lang="pl-PL" sz="2000" dirty="0" smtClean="0"/>
            </a:br>
            <a:r>
              <a:rPr lang="pl-PL" sz="2000" dirty="0" smtClean="0"/>
              <a:t>     był obowiązkową lekturą dla uczniów. </a:t>
            </a: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772816"/>
            <a:ext cx="8229600" cy="4824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dirty="0" smtClean="0"/>
              <a:t>„ </a:t>
            </a:r>
            <a:r>
              <a:rPr lang="pl-PL" sz="2000" i="1" dirty="0" smtClean="0"/>
              <a:t>Według pisma Urzędu Szkolnego w Nowym Targu z dnia 8 maja 1942 r. polecono w czasie ferii letnich zbierać zioła lecznicze, przesyłając równocześnie wykaz ziół, które można było zbierać.”</a:t>
            </a:r>
          </a:p>
          <a:p>
            <a:pPr>
              <a:buNone/>
            </a:pPr>
            <a:r>
              <a:rPr lang="pl-PL" sz="2000" i="1" dirty="0" smtClean="0"/>
              <a:t>„Zebrane zioła oddawano do spółdzielni „Plon” w Jordanowie, gdzie otrzymywano pieniądze, marmoladę, cukierki. W Bystrej zbierano najwięcej mięty końskiej.”</a:t>
            </a:r>
          </a:p>
          <a:p>
            <a:pPr>
              <a:buNone/>
            </a:pPr>
            <a:r>
              <a:rPr lang="pl-PL" sz="2000" i="1" dirty="0" smtClean="0"/>
              <a:t>„Okólnikiem Urzędu Szkolnego w Nowym Targu  z dnia 6 lutego 1943 r. nakładano na nauczycielstwo  obowiązek zbierania starego żelaza, szkła, szmat.  Ze zbiórki tej musiano przedkładać  co miesiąc sprawozdanie.”</a:t>
            </a:r>
          </a:p>
          <a:p>
            <a:pPr>
              <a:buNone/>
            </a:pPr>
            <a:r>
              <a:rPr lang="pl-PL" sz="2000" i="1" dirty="0" smtClean="0"/>
              <a:t>„Rozporządzeniem z dnia 18 maja 1943 r. ułożono wytyczne dla akcji zwalczania chrząszcza „Kolorado” niszczącego ziemniaki.”</a:t>
            </a:r>
          </a:p>
          <a:p>
            <a:pPr>
              <a:buNone/>
            </a:pPr>
            <a:endParaRPr lang="pl-PL" sz="2000" dirty="0" smtClean="0"/>
          </a:p>
          <a:p>
            <a:pPr>
              <a:buNone/>
            </a:pPr>
            <a:r>
              <a:rPr lang="pl-PL" sz="2000" dirty="0" smtClean="0"/>
              <a:t>Nauka w szkole była przerywana kilkakrotnie z powodu zajęcia sal szkolnych przez  wojsko niemieckie. </a:t>
            </a:r>
            <a:endParaRPr lang="pl-PL" sz="20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pPr algn="l"/>
            <a:r>
              <a:rPr lang="pl-PL" sz="2000" i="1" dirty="0" smtClean="0"/>
              <a:t>„ Rok szkolny 1944/45 był najsmutniejszym ze wszystkich lat wojennych. Rok </a:t>
            </a:r>
            <a:br>
              <a:rPr lang="pl-PL" sz="2000" i="1" dirty="0" smtClean="0"/>
            </a:br>
            <a:r>
              <a:rPr lang="pl-PL" sz="2000" i="1" dirty="0" smtClean="0"/>
              <a:t>     szkolny  nie rozpoczął się zupełnie. Od początku lipca 1944 roku sale szkolne</a:t>
            </a:r>
            <a:br>
              <a:rPr lang="pl-PL" sz="2000" i="1" dirty="0" smtClean="0"/>
            </a:br>
            <a:r>
              <a:rPr lang="pl-PL" sz="2000" i="1" dirty="0" smtClean="0"/>
              <a:t>     własne i wynajęte były zajęte przez wojsko niemieckie, tak zwanych </a:t>
            </a:r>
            <a:br>
              <a:rPr lang="pl-PL" sz="2000" i="1" dirty="0" smtClean="0"/>
            </a:br>
            <a:r>
              <a:rPr lang="pl-PL" sz="2000" i="1" dirty="0" smtClean="0"/>
              <a:t>     rekonwalescentów.”</a:t>
            </a: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pl-PL" sz="2000" i="1" dirty="0" smtClean="0"/>
              <a:t>„Drugie półrocze roku szkolnego 1944/45.</a:t>
            </a:r>
          </a:p>
          <a:p>
            <a:pPr>
              <a:buNone/>
            </a:pPr>
            <a:r>
              <a:rPr lang="pl-PL" sz="2000" i="1" dirty="0" smtClean="0"/>
              <a:t>Kiedy jeszcze grzmiały na zachód od naszych stron armaty, kiedy tu i ówdzie przesuwały się wojska radzieckie, nauczycielstwo w całej Polsce, która była wyzwolona z niewoli niemieckiej, i również w Bystrej przystąpiło do pracy  na polu oświatowym. Zaczęły już urzędować władze administracyjne i szkolne w powiecie myślenickim, do którego Bystra z powrotem została wcielona. Z rozkazu władz szkolnych zaczęły wracać siły nauczycielskie na swoje stanowiska przedwojenne.”</a:t>
            </a:r>
          </a:p>
          <a:p>
            <a:pPr>
              <a:buNone/>
            </a:pPr>
            <a:r>
              <a:rPr lang="pl-PL" sz="2000" i="1" dirty="0" smtClean="0"/>
              <a:t>„I w Bystrej przystąpiło grono nauczycielskie do pracy. Dnia 19 lutego 1945 r. odbyło się pierwsze w Odrodzonej Polsce posiedzenie Rady Pedagogicznej.” </a:t>
            </a:r>
          </a:p>
          <a:p>
            <a:pPr>
              <a:buNone/>
            </a:pPr>
            <a:endParaRPr lang="pl-PL" sz="2000" i="1" dirty="0" smtClean="0"/>
          </a:p>
          <a:p>
            <a:pPr>
              <a:buNone/>
            </a:pPr>
            <a:r>
              <a:rPr lang="pl-PL" sz="2000" i="1" dirty="0" smtClean="0"/>
              <a:t>„Promowanie nauki było utrudnione z powodu braku sal szkolnych. W dwóch</a:t>
            </a:r>
            <a:br>
              <a:rPr lang="pl-PL" sz="2000" i="1" dirty="0" smtClean="0"/>
            </a:br>
            <a:r>
              <a:rPr lang="pl-PL" sz="2000" i="1" dirty="0" smtClean="0"/>
              <a:t>    salach szkolnych uczono osiem oddziałów do 1 lutego 1946r. „</a:t>
            </a:r>
            <a:endParaRPr lang="pl-PL" sz="2000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68952" cy="1224136"/>
          </a:xfrm>
        </p:spPr>
        <p:txBody>
          <a:bodyPr>
            <a:normAutofit fontScale="90000"/>
          </a:bodyPr>
          <a:lstStyle/>
          <a:p>
            <a:pPr algn="l"/>
            <a:r>
              <a:rPr lang="pl-PL" sz="2200" i="1" dirty="0" smtClean="0"/>
              <a:t/>
            </a:r>
            <a:br>
              <a:rPr lang="pl-PL" sz="2200" i="1" dirty="0" smtClean="0"/>
            </a:br>
            <a:r>
              <a:rPr lang="pl-PL" sz="2200" i="1" dirty="0" smtClean="0"/>
              <a:t/>
            </a:r>
            <a:br>
              <a:rPr lang="pl-PL" sz="2200" i="1" dirty="0" smtClean="0"/>
            </a:br>
            <a:r>
              <a:rPr lang="pl-PL" sz="2200" i="1" dirty="0" smtClean="0"/>
              <a:t/>
            </a:r>
            <a:br>
              <a:rPr lang="pl-PL" sz="2200" i="1" dirty="0" smtClean="0"/>
            </a:br>
            <a:r>
              <a:rPr lang="pl-PL" sz="2200" i="1" dirty="0" smtClean="0"/>
              <a:t>„Staraniem ob. kierownika szkoły Bazylego Hrywny otrzymano z Dyrekcji Lasów</a:t>
            </a:r>
            <a:br>
              <a:rPr lang="pl-PL" sz="2200" i="1" dirty="0" smtClean="0"/>
            </a:br>
            <a:r>
              <a:rPr lang="pl-PL" sz="2200" i="1" dirty="0" smtClean="0"/>
              <a:t>    w Krakowie zezwolenie na używanie jednego pokoju na parterze w budynku </a:t>
            </a:r>
            <a:br>
              <a:rPr lang="pl-PL" sz="2200" i="1" dirty="0" smtClean="0"/>
            </a:br>
            <a:r>
              <a:rPr lang="pl-PL" sz="2200" i="1" dirty="0" smtClean="0"/>
              <a:t>    Nadleśnictwa Państwowego w Bystrej dla celów nauczania.” </a:t>
            </a:r>
            <a:br>
              <a:rPr lang="pl-PL" sz="2200" i="1" dirty="0" smtClean="0"/>
            </a:br>
            <a:r>
              <a:rPr lang="pl-PL" sz="2200" i="1" dirty="0" smtClean="0"/>
              <a:t>    ( od 1946r. do 1959r.)</a:t>
            </a:r>
            <a:br>
              <a:rPr lang="pl-PL" sz="2200" i="1" dirty="0" smtClean="0"/>
            </a:br>
            <a:r>
              <a:rPr lang="pl-PL" sz="2200" i="1" dirty="0" smtClean="0"/>
              <a:t>    </a:t>
            </a:r>
            <a:br>
              <a:rPr lang="pl-PL" sz="2200" i="1" dirty="0" smtClean="0"/>
            </a:br>
            <a:r>
              <a:rPr lang="pl-PL" sz="2000" i="1" dirty="0" smtClean="0"/>
              <a:t>     </a:t>
            </a:r>
            <a:endParaRPr lang="pl-PL" sz="2000" i="1" dirty="0"/>
          </a:p>
        </p:txBody>
      </p:sp>
      <p:pic>
        <p:nvPicPr>
          <p:cNvPr id="16385" name="Picture 1" descr="D:\Dokumenty\Downloads\Dwór Wilkoszewskich-Nadleśnictwo 1946-195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713090"/>
            <a:ext cx="7128792" cy="50426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944216"/>
          </a:xfrm>
        </p:spPr>
        <p:txBody>
          <a:bodyPr>
            <a:noAutofit/>
          </a:bodyPr>
          <a:lstStyle/>
          <a:p>
            <a:r>
              <a:rPr lang="pl-PL" sz="2000" i="1" dirty="0" smtClean="0"/>
              <a:t>„Zarząd gminny wynajął od 1 lutego 1946 roku maleńką izdebkę w domu Kulki</a:t>
            </a:r>
            <a:br>
              <a:rPr lang="pl-PL" sz="2000" i="1" dirty="0" smtClean="0"/>
            </a:br>
            <a:r>
              <a:rPr lang="pl-PL" sz="2000" i="1" dirty="0" smtClean="0"/>
              <a:t>     Franciszka. Na wynajęcie takiej sali trzeba było czekać 5 miesięcy.”</a:t>
            </a:r>
            <a:br>
              <a:rPr lang="pl-PL" sz="2000" i="1" dirty="0" smtClean="0"/>
            </a:br>
            <a:endParaRPr lang="pl-PL" sz="2000" i="1" dirty="0"/>
          </a:p>
        </p:txBody>
      </p:sp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457200" y="2708920"/>
            <a:ext cx="8229600" cy="341724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„Szkoła tutejsza gościła w swoich murach kolonie uczennic z IX –go państwowego gimnazjum w Krakowie w dwu turnusach w ciągu lipca i sierpnia 1948 r.”</a:t>
            </a:r>
            <a:br>
              <a:rPr lang="pl-PL" sz="2000" i="1" dirty="0" smtClean="0"/>
            </a:br>
            <a:endParaRPr lang="pl-PL" sz="2000" i="1" dirty="0" smtClean="0"/>
          </a:p>
          <a:p>
            <a:pPr>
              <a:buNone/>
            </a:pPr>
            <a:r>
              <a:rPr lang="pl-PL" sz="2000" i="1" dirty="0" smtClean="0"/>
              <a:t>„Kolonia wystąpiła z imprezą  na festynie urządzonym w lipcu 1948 r. w Bystrej na budowę szkoły w Bystrej.”</a:t>
            </a:r>
            <a:br>
              <a:rPr lang="pl-PL" sz="2000" i="1" dirty="0" smtClean="0"/>
            </a:br>
            <a:endParaRPr lang="pl-PL" sz="20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1052736"/>
            <a:ext cx="8075240" cy="648072"/>
          </a:xfrm>
        </p:spPr>
        <p:txBody>
          <a:bodyPr>
            <a:normAutofit fontScale="90000"/>
          </a:bodyPr>
          <a:lstStyle/>
          <a:p>
            <a:pPr algn="l"/>
            <a:r>
              <a:rPr lang="pl-PL" sz="2200" i="1" dirty="0" smtClean="0"/>
              <a:t>Lekcje odbywały się również w salach wynajętych w pobliżu głównego budynku szkolnego.</a:t>
            </a:r>
            <a:br>
              <a:rPr lang="pl-PL" sz="2200" i="1" dirty="0" smtClean="0"/>
            </a:br>
            <a:r>
              <a:rPr lang="pl-PL" sz="2200" i="1" dirty="0" smtClean="0"/>
              <a:t/>
            </a:r>
            <a:br>
              <a:rPr lang="pl-PL" sz="2200" i="1" dirty="0" smtClean="0"/>
            </a:br>
            <a:r>
              <a:rPr lang="pl-PL" sz="2200" dirty="0" smtClean="0"/>
              <a:t>U </a:t>
            </a:r>
            <a:r>
              <a:rPr lang="pl-PL" sz="2200" dirty="0" err="1" smtClean="0"/>
              <a:t>Morawkowej</a:t>
            </a:r>
            <a:r>
              <a:rPr lang="pl-PL" sz="2200" dirty="0" smtClean="0"/>
              <a:t> Stefanii od 1948 r. do 1956r.</a:t>
            </a:r>
            <a:br>
              <a:rPr lang="pl-PL" sz="2200" dirty="0" smtClean="0"/>
            </a:br>
            <a:r>
              <a:rPr lang="pl-PL" sz="2000" i="1" dirty="0" smtClean="0"/>
              <a:t/>
            </a:r>
            <a:br>
              <a:rPr lang="pl-PL" sz="2000" i="1" dirty="0" smtClean="0"/>
            </a:br>
            <a:endParaRPr lang="pl-PL" sz="2000" i="1" dirty="0"/>
          </a:p>
        </p:txBody>
      </p:sp>
      <p:pic>
        <p:nvPicPr>
          <p:cNvPr id="14339" name="Picture 3" descr="D:\Dokumenty\Downloads\Morawka Stefania 1950-1956 religi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887642"/>
            <a:ext cx="6912768" cy="49022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>
          <a:xfrm>
            <a:off x="457200" y="5877272"/>
            <a:ext cx="8229600" cy="720080"/>
          </a:xfrm>
        </p:spPr>
        <p:txBody>
          <a:bodyPr>
            <a:normAutofit/>
          </a:bodyPr>
          <a:lstStyle/>
          <a:p>
            <a:pPr algn="l"/>
            <a:r>
              <a:rPr lang="pl-PL" sz="2000" i="1" dirty="0" smtClean="0"/>
              <a:t>U </a:t>
            </a:r>
            <a:r>
              <a:rPr lang="pl-PL" sz="2000" i="1" dirty="0" err="1" smtClean="0"/>
              <a:t>Pyrtka</a:t>
            </a:r>
            <a:r>
              <a:rPr lang="pl-PL" sz="2000" i="1" dirty="0" smtClean="0"/>
              <a:t> Wawrzyńca od 1948 r. do 1953r.</a:t>
            </a:r>
            <a:endParaRPr lang="pl-PL" sz="2000" i="1" dirty="0"/>
          </a:p>
        </p:txBody>
      </p:sp>
      <p:pic>
        <p:nvPicPr>
          <p:cNvPr id="13313" name="Picture 1" descr="D:\Dokumenty\Downloads\Pyrtek Wawrzyniec 1945-1953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977448" cy="55575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Katarzyna\Desktop\kronika\20160705_1044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6" y="1"/>
            <a:ext cx="9715536" cy="85010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71600" y="5733256"/>
            <a:ext cx="7797552" cy="638944"/>
          </a:xfrm>
        </p:spPr>
        <p:txBody>
          <a:bodyPr>
            <a:normAutofit/>
          </a:bodyPr>
          <a:lstStyle/>
          <a:p>
            <a:pPr algn="l"/>
            <a:r>
              <a:rPr lang="pl-PL" sz="2000" i="1" dirty="0" smtClean="0"/>
              <a:t> U Mikołajczyka Edwarda od 1956r. do 1959r.</a:t>
            </a:r>
            <a:endParaRPr lang="pl-PL" sz="2000" i="1" dirty="0"/>
          </a:p>
        </p:txBody>
      </p:sp>
      <p:pic>
        <p:nvPicPr>
          <p:cNvPr id="12289" name="Picture 1" descr="D:\Dokumenty\Downloads\Mikołajczyk Edward 1954-1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04664"/>
            <a:ext cx="7699827" cy="5363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27584" y="274638"/>
            <a:ext cx="7859216" cy="3082354"/>
          </a:xfrm>
        </p:spPr>
        <p:txBody>
          <a:bodyPr>
            <a:normAutofit/>
          </a:bodyPr>
          <a:lstStyle/>
          <a:p>
            <a:pPr algn="l"/>
            <a:r>
              <a:rPr lang="pl-PL" sz="2000" i="1" dirty="0" smtClean="0"/>
              <a:t>„Organizacje młodzieżowe odegrały ważną rolę w wychowaniu. </a:t>
            </a:r>
            <a:br>
              <a:rPr lang="pl-PL" sz="2000" i="1" dirty="0" smtClean="0"/>
            </a:br>
            <a:r>
              <a:rPr lang="pl-PL" sz="2000" i="1" dirty="0" smtClean="0"/>
              <a:t>       Należały do nich: </a:t>
            </a:r>
            <a:br>
              <a:rPr lang="pl-PL" sz="2000" i="1" dirty="0" smtClean="0"/>
            </a:br>
            <a:r>
              <a:rPr lang="pl-PL" sz="2000" i="1" dirty="0" smtClean="0"/>
              <a:t> - Związek Harcerstwa Polskiego</a:t>
            </a:r>
            <a:br>
              <a:rPr lang="pl-PL" sz="2000" i="1" dirty="0" smtClean="0"/>
            </a:br>
            <a:r>
              <a:rPr lang="pl-PL" sz="2000" i="1" dirty="0" smtClean="0"/>
              <a:t>- Polski Czerwony Krzyż</a:t>
            </a:r>
            <a:br>
              <a:rPr lang="pl-PL" sz="2000" i="1" dirty="0" smtClean="0"/>
            </a:br>
            <a:r>
              <a:rPr lang="pl-PL" sz="2000" i="1" dirty="0" smtClean="0"/>
              <a:t>- Szkolne Koło Odbudowy Warszawy</a:t>
            </a:r>
            <a:br>
              <a:rPr lang="pl-PL" sz="2000" i="1" dirty="0" smtClean="0"/>
            </a:br>
            <a:r>
              <a:rPr lang="pl-PL" sz="2000" i="1" dirty="0" smtClean="0"/>
              <a:t>- Szkolna Kasa Oszczędności</a:t>
            </a:r>
            <a:br>
              <a:rPr lang="pl-PL" sz="2000" i="1" dirty="0" smtClean="0"/>
            </a:br>
            <a:r>
              <a:rPr lang="pl-PL" sz="2000" i="1" dirty="0" smtClean="0"/>
              <a:t>- Koło Towarzystwa Przyjaźni Polsko Radzieckiej”</a:t>
            </a:r>
            <a:br>
              <a:rPr lang="pl-PL" sz="2000" i="1" dirty="0" smtClean="0"/>
            </a:b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827584" y="3429000"/>
            <a:ext cx="7859216" cy="26971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„Dzięki staraniom ob. Szklarskiego Wacława przewodnika harcerstwa uczniowie klas  starszych odbyli trzy wycieczki zamiejscowe . W październiku 1951r. Do Poronina, celem zwiedzenia Muzeum Lenina. W listopadzie 1951r. Do Oświęcimia i Krakowa – dwudniową wycieczkę, celem zwiedzenia pamiątek Krakowa i dawnego obozu hitlerowskiego w Oświęcimiu jako pozostałości z czasów okupacji. W maju 1952r. – do Wieliczki celem zwiedzenia kopalni soli.”</a:t>
            </a:r>
            <a:endParaRPr lang="pl-PL" sz="200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99592" y="274638"/>
            <a:ext cx="7787208" cy="562074"/>
          </a:xfrm>
        </p:spPr>
        <p:txBody>
          <a:bodyPr>
            <a:normAutofit fontScale="90000"/>
          </a:bodyPr>
          <a:lstStyle/>
          <a:p>
            <a:r>
              <a:rPr lang="pl-PL" sz="3200" b="1" i="1" dirty="0" smtClean="0"/>
              <a:t>Budowa nowej szkoły</a:t>
            </a:r>
            <a:endParaRPr lang="pl-PL" sz="32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83568" y="836712"/>
            <a:ext cx="8003232" cy="5289451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„ Z radością wielką powitano budowę nowej szkoły, którą to budowę rozpoczęto w kwietniu 1957r. Inwestorem tej budowy był Wojewódzki Wydział Oświaty w Krakowie, zaś budowę prowadził zarząd budowlany w Nowym Targu.”</a:t>
            </a:r>
          </a:p>
          <a:p>
            <a:pPr>
              <a:buNone/>
            </a:pPr>
            <a:r>
              <a:rPr lang="pl-PL" sz="2000" dirty="0" smtClean="0"/>
              <a:t>Przygotowania i zabiegi o zdobycie materiałów budowlanych trwają kilka lat.</a:t>
            </a:r>
          </a:p>
          <a:p>
            <a:pPr>
              <a:buNone/>
            </a:pPr>
            <a:endParaRPr lang="pl-PL" sz="2000" i="1" dirty="0"/>
          </a:p>
        </p:txBody>
      </p:sp>
      <p:pic>
        <p:nvPicPr>
          <p:cNvPr id="4" name="Obraz 3" descr="skanuj00_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780928"/>
            <a:ext cx="7200800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/>
              <a:t>Pani Józefa Mikołajczyk 01.04.1959 r.-31.08.1959 r.</a:t>
            </a:r>
            <a:endParaRPr lang="pl-PL" sz="2000" b="1" dirty="0"/>
          </a:p>
        </p:txBody>
      </p:sp>
      <p:pic>
        <p:nvPicPr>
          <p:cNvPr id="6146" name="Picture 2" descr="C:\Users\Katarzyna\Downloads\Skan004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7" y="1095879"/>
            <a:ext cx="4241197" cy="54763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2000" i="1" dirty="0" smtClean="0"/>
              <a:t>„ Dnia 13 czerwca 1959r. oddano komisyjnie nową szkołę, wybudowaną na gruncie szkolnym.”</a:t>
            </a:r>
            <a:endParaRPr lang="pl-PL" sz="2000" i="1" dirty="0"/>
          </a:p>
        </p:txBody>
      </p:sp>
      <p:pic>
        <p:nvPicPr>
          <p:cNvPr id="3074" name="Picture 2" descr="D:\Dokumenty\Documents\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417" t="4079" r="5430"/>
          <a:stretch>
            <a:fillRect/>
          </a:stretch>
        </p:blipFill>
        <p:spPr bwMode="auto">
          <a:xfrm>
            <a:off x="323527" y="1356040"/>
            <a:ext cx="8637265" cy="5169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539552" y="1772816"/>
            <a:ext cx="82089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dirty="0" smtClean="0"/>
              <a:t>„ </a:t>
            </a:r>
            <a:r>
              <a:rPr lang="pl-PL" sz="2000" i="1" dirty="0" smtClean="0"/>
              <a:t>W nowych pomieszczeniach znalazło się 8 sal lekcyjnych, sala  gimnastyczna,</a:t>
            </a:r>
          </a:p>
          <a:p>
            <a:r>
              <a:rPr lang="pl-PL" sz="2000" i="1" dirty="0" smtClean="0"/>
              <a:t>      kancelaria, pokój nauczycielski, biblioteka, pracownia fizyko-chemiczna, </a:t>
            </a:r>
          </a:p>
          <a:p>
            <a:r>
              <a:rPr lang="pl-PL" sz="2000" i="1" dirty="0" smtClean="0"/>
              <a:t>     zajęć praktyczno-technicznych, pracownia biologiczna, modelarnia </a:t>
            </a:r>
          </a:p>
          <a:p>
            <a:r>
              <a:rPr lang="pl-PL" sz="2000" i="1" dirty="0" smtClean="0"/>
              <a:t>     i 4 mieszkania dla nauczycieli.” </a:t>
            </a:r>
          </a:p>
          <a:p>
            <a:endParaRPr lang="pl-PL" sz="2000" i="1" dirty="0" smtClean="0"/>
          </a:p>
          <a:p>
            <a:pPr algn="r"/>
            <a:r>
              <a:rPr lang="pl-PL" sz="2000" i="1" dirty="0" smtClean="0"/>
              <a:t>(fragment artykułu z  Dziennika Polskiego z roku 1967) </a:t>
            </a:r>
          </a:p>
          <a:p>
            <a:pPr algn="r"/>
            <a:r>
              <a:rPr lang="pl-PL" sz="2000" i="1" dirty="0" smtClean="0"/>
              <a:t>                                                                                    </a:t>
            </a:r>
            <a:endParaRPr lang="pl-PL" sz="2000" i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/>
              <a:t>Pan Stanisław </a:t>
            </a:r>
            <a:r>
              <a:rPr lang="pl-PL" sz="2000" b="1" dirty="0" err="1" smtClean="0"/>
              <a:t>Kłapa</a:t>
            </a:r>
            <a:r>
              <a:rPr lang="pl-PL" sz="2000" b="1" dirty="0" smtClean="0"/>
              <a:t> 01.09.1959 r.-31.08.1983 r.</a:t>
            </a:r>
            <a:endParaRPr lang="pl-PL" sz="2000" b="1" dirty="0"/>
          </a:p>
        </p:txBody>
      </p:sp>
      <p:pic>
        <p:nvPicPr>
          <p:cNvPr id="7170" name="Picture 2" descr="C:\Users\Katarzyna\Downloads\Skan005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1191719"/>
            <a:ext cx="3367846" cy="4497946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1547664" y="6093296"/>
            <a:ext cx="6768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Wicedyrektor Pan Stefan Gawlas.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>
            <a:normAutofit/>
          </a:bodyPr>
          <a:lstStyle/>
          <a:p>
            <a:pPr algn="l"/>
            <a:r>
              <a:rPr lang="pl-PL" sz="2000" i="1" dirty="0" smtClean="0"/>
              <a:t>„W dniu 3.12.1959r. została otwarta, dla absolwentów </a:t>
            </a:r>
            <a:r>
              <a:rPr lang="pl-PL" sz="2000" i="1" dirty="0" err="1" smtClean="0"/>
              <a:t>kl.VII</a:t>
            </a:r>
            <a:r>
              <a:rPr lang="pl-PL" sz="2000" i="1" dirty="0" smtClean="0"/>
              <a:t> szkoły podstawowej, dwuletnia Szkoła Przysposobienia Rolniczego w Bystrej, która mieści się w budynku tut. szkoły podstawowej.” </a:t>
            </a:r>
            <a:br>
              <a:rPr lang="pl-PL" sz="2000" i="1" dirty="0" smtClean="0"/>
            </a:b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( </a:t>
            </a:r>
            <a:r>
              <a:rPr lang="pl-PL" sz="2000" dirty="0" smtClean="0"/>
              <a:t>Miejscowe społeczeństwo nie wykazywało większego zainteresowania tego rodzaju szkołą).</a:t>
            </a:r>
            <a:endParaRPr lang="pl-PL" sz="2000" i="1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94322"/>
          </a:xfrm>
        </p:spPr>
        <p:txBody>
          <a:bodyPr>
            <a:normAutofit fontScale="90000"/>
          </a:bodyPr>
          <a:lstStyle/>
          <a:p>
            <a:r>
              <a:rPr lang="pl-PL" sz="2200" i="1" dirty="0" smtClean="0"/>
              <a:t>„Część szkolnych gruntów ornych ( za ogrodzeniem) przeznaczono na szkolne boisko sportowe. Młodzież szkolna z wiosną 1960r. przystąpiła do prac przy urządzeniu boiska sportowego.”</a:t>
            </a:r>
            <a:br>
              <a:rPr lang="pl-PL" sz="2200" i="1" dirty="0" smtClean="0"/>
            </a:br>
            <a:r>
              <a:rPr lang="pl-PL" sz="2200" i="1" dirty="0" smtClean="0"/>
              <a:t>„Na prace przy budowie boiska sportowego część mieszkańców patrzyła nieprzychylnie żałując orną ziemię na plac do gier i zabaw – co uważali za zbyteczne. Woleliby widzieć te ziemię uprawianą przez kierownika szkoły, nauczycieli lub wydzierżawioną miejscowym rolnikom pod uprawę.”</a:t>
            </a:r>
            <a:br>
              <a:rPr lang="pl-PL" sz="2200" i="1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6146" name="Picture 2" descr="D:\Dokumenty\Desktop\skanowanie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505390"/>
            <a:ext cx="6552728" cy="42136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1224136"/>
          </a:xfrm>
        </p:spPr>
        <p:txBody>
          <a:bodyPr>
            <a:noAutofit/>
          </a:bodyPr>
          <a:lstStyle/>
          <a:p>
            <a:pPr algn="l"/>
            <a:r>
              <a:rPr lang="pl-PL" sz="2000" dirty="0" smtClean="0"/>
              <a:t> Od 1960r. budynek szkoły w okresie wakacji użytkowany jest przez kolonie    </a:t>
            </a:r>
            <a:br>
              <a:rPr lang="pl-PL" sz="2000" dirty="0" smtClean="0"/>
            </a:br>
            <a:r>
              <a:rPr lang="pl-PL" sz="2000" dirty="0" smtClean="0"/>
              <a:t>      letnie dla dzieci pracowników Miejskiego Przedsiębiorstwa Wodociągów </a:t>
            </a:r>
            <a:br>
              <a:rPr lang="pl-PL" sz="2000" dirty="0" smtClean="0"/>
            </a:br>
            <a:r>
              <a:rPr lang="pl-PL" sz="2000" dirty="0" smtClean="0"/>
              <a:t>      i Kanalizacji.                                            </a:t>
            </a:r>
            <a:br>
              <a:rPr lang="pl-PL" sz="2000" dirty="0" smtClean="0"/>
            </a:br>
            <a:endParaRPr lang="pl-PL" sz="2000" dirty="0"/>
          </a:p>
        </p:txBody>
      </p:sp>
      <p:pic>
        <p:nvPicPr>
          <p:cNvPr id="5122" name="Picture 2" descr="D:\Dokumenty\Desktop\skanowanie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700808"/>
            <a:ext cx="7537928" cy="45365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flipH="1">
            <a:off x="8686800" y="183199"/>
            <a:ext cx="205680" cy="45719"/>
          </a:xfrm>
        </p:spPr>
        <p:txBody>
          <a:bodyPr>
            <a:normAutofit fontScale="90000"/>
          </a:bodyPr>
          <a:lstStyle/>
          <a:p>
            <a:pPr algn="just"/>
            <a:r>
              <a:rPr lang="pl-PL" sz="2000" i="1" dirty="0" smtClean="0"/>
              <a:t/>
            </a:r>
            <a:br>
              <a:rPr lang="pl-PL" sz="2000" i="1" dirty="0" smtClean="0"/>
            </a:b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332656"/>
            <a:ext cx="8229600" cy="4525963"/>
          </a:xfrm>
        </p:spPr>
        <p:txBody>
          <a:bodyPr/>
          <a:lstStyle/>
          <a:p>
            <a:pPr algn="just">
              <a:buNone/>
            </a:pPr>
            <a:endParaRPr lang="pl-PL" i="1" dirty="0" smtClean="0"/>
          </a:p>
          <a:p>
            <a:pPr algn="just">
              <a:buNone/>
            </a:pPr>
            <a:endParaRPr lang="pl-PL" i="1" dirty="0" smtClean="0"/>
          </a:p>
          <a:p>
            <a:pPr algn="just">
              <a:buNone/>
            </a:pPr>
            <a:r>
              <a:rPr lang="pl-PL" i="1" dirty="0" smtClean="0"/>
              <a:t>„</a:t>
            </a:r>
            <a:r>
              <a:rPr lang="pl-PL" sz="2000" i="1" dirty="0" smtClean="0"/>
              <a:t>Szkoła ta składa się oprócz sieni z jednej większej izby o trzech oknach, która jest właściwą izbą szkolną i drugiej maleńkiej o </a:t>
            </a:r>
            <a:r>
              <a:rPr lang="pl-PL" sz="2000" i="1" dirty="0" err="1" smtClean="0"/>
              <a:t>jednem</a:t>
            </a:r>
            <a:r>
              <a:rPr lang="pl-PL" sz="2000" i="1" dirty="0" smtClean="0"/>
              <a:t> oknie, która służyła za areszt gminny.</a:t>
            </a:r>
          </a:p>
          <a:p>
            <a:pPr algn="just">
              <a:buNone/>
            </a:pPr>
            <a:r>
              <a:rPr lang="pl-PL" sz="2000" i="1" dirty="0" smtClean="0"/>
              <a:t>W tej tedy szkole od wspomnianego roku 1866 uczyli tylko w porze  zimowej po kilkoro lub kilkanaście dzieci nauczyciele, których sobie sama gmina wybierała i opłacała. Byli to </a:t>
            </a:r>
            <a:r>
              <a:rPr lang="pl-PL" sz="2000" i="1" dirty="0" err="1" smtClean="0"/>
              <a:t>ponajwiększej</a:t>
            </a:r>
            <a:r>
              <a:rPr lang="pl-PL" sz="2000" i="1" dirty="0" smtClean="0"/>
              <a:t> części podróżni albo też wiejscy chłopcy lub niektórzy gospodarze, którzy już trochę czytać umieli . </a:t>
            </a:r>
          </a:p>
          <a:p>
            <a:pPr algn="just">
              <a:buNone/>
            </a:pPr>
            <a:r>
              <a:rPr lang="pl-PL" sz="2000" i="1" dirty="0" smtClean="0"/>
              <a:t>Tu wyższy tedy stan rzeczy z tutejszą szkołą trwał przez kilkanaście lat”.</a:t>
            </a:r>
            <a:endParaRPr lang="pl-PL" sz="200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363272" cy="2808312"/>
          </a:xfrm>
        </p:spPr>
        <p:txBody>
          <a:bodyPr>
            <a:noAutofit/>
          </a:bodyPr>
          <a:lstStyle/>
          <a:p>
            <a:pPr algn="l"/>
            <a:r>
              <a:rPr lang="pl-PL" sz="2000" i="1" dirty="0" smtClean="0"/>
              <a:t>Bystra 10.2.1961r.</a:t>
            </a:r>
            <a:br>
              <a:rPr lang="pl-PL" sz="2000" i="1" dirty="0" smtClean="0"/>
            </a:br>
            <a:r>
              <a:rPr lang="pl-PL" sz="2000" i="1" dirty="0" smtClean="0"/>
              <a:t>„Komitet Rodzicielski przy tut. szkole ufundował szkole telewizor marki „Orion”.</a:t>
            </a:r>
            <a:br>
              <a:rPr lang="pl-PL" sz="2000" i="1" dirty="0" smtClean="0"/>
            </a:br>
            <a:r>
              <a:rPr lang="pl-PL" sz="2000" i="1" dirty="0" smtClean="0"/>
              <a:t>     Z audycji telewizyjnych korzysta młodzież szkolna i  miejscowa ludność, która </a:t>
            </a:r>
            <a:br>
              <a:rPr lang="pl-PL" sz="2000" i="1" dirty="0" smtClean="0"/>
            </a:br>
            <a:r>
              <a:rPr lang="pl-PL" sz="2000" i="1" dirty="0" smtClean="0"/>
              <a:t>     bardzo licznie przychodzi wieczorami oglądać program, spędzając kulturalnie</a:t>
            </a:r>
            <a:br>
              <a:rPr lang="pl-PL" sz="2000" i="1" dirty="0" smtClean="0"/>
            </a:br>
            <a:r>
              <a:rPr lang="pl-PL" sz="2000" i="1" dirty="0" smtClean="0"/>
              <a:t>     wolny czas.” </a:t>
            </a: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3501008"/>
            <a:ext cx="8229600" cy="262515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Bystra  25 marca 1965r.</a:t>
            </a:r>
          </a:p>
          <a:p>
            <a:pPr>
              <a:buNone/>
            </a:pPr>
            <a:r>
              <a:rPr lang="pl-PL" sz="2000" i="1" dirty="0" smtClean="0"/>
              <a:t>„Budynek szkoły został przyłączony do sieci telekomunikacyjnej przez zainstalowanie aparatu telefonicznego w kancelarii szkolnej.”   </a:t>
            </a:r>
            <a:endParaRPr lang="pl-PL" sz="2000" i="1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>
            <a:normAutofit/>
          </a:bodyPr>
          <a:lstStyle/>
          <a:p>
            <a:r>
              <a:rPr lang="pl-PL" sz="2000" dirty="0" smtClean="0"/>
              <a:t>W tym okresie zamieniono piece na centralne ogrzewanie, powstała szkolna         </a:t>
            </a:r>
            <a:br>
              <a:rPr lang="pl-PL" sz="2000" dirty="0" smtClean="0"/>
            </a:br>
            <a:r>
              <a:rPr lang="pl-PL" sz="2000" dirty="0" smtClean="0"/>
              <a:t>      kuchnia, budynek pierwotnie przeznaczony na plebanię zaadaptowano </a:t>
            </a:r>
            <a:br>
              <a:rPr lang="pl-PL" sz="2000" dirty="0" smtClean="0"/>
            </a:br>
            <a:r>
              <a:rPr lang="pl-PL" sz="2000" dirty="0" smtClean="0"/>
              <a:t>      na dom nauczyciela. </a:t>
            </a:r>
            <a:endParaRPr lang="pl-PL" sz="20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02234"/>
          </a:xfrm>
        </p:spPr>
        <p:txBody>
          <a:bodyPr>
            <a:normAutofit fontScale="90000"/>
          </a:bodyPr>
          <a:lstStyle/>
          <a:p>
            <a:r>
              <a:rPr lang="pl-PL" sz="2200" b="1" dirty="0" smtClean="0"/>
              <a:t>Obchody 100-lecia szkoły </a:t>
            </a:r>
            <a:br>
              <a:rPr lang="pl-PL" sz="2200" b="1" dirty="0" smtClean="0"/>
            </a:br>
            <a:r>
              <a:rPr lang="pl-PL" sz="2200" b="1" dirty="0" smtClean="0"/>
              <a:t/>
            </a:r>
            <a:br>
              <a:rPr lang="pl-PL" sz="2200" b="1" dirty="0" smtClean="0"/>
            </a:br>
            <a:r>
              <a:rPr lang="pl-PL" sz="2200" i="1" dirty="0" smtClean="0"/>
              <a:t>„ W dniu 21.01.1967r. w budynku szkolnym odbyła się uroczysta sesja GRN w Bystrej związana z 100-rocznicą miejscowej szkoły”.</a:t>
            </a:r>
            <a:br>
              <a:rPr lang="pl-PL" sz="2200" i="1" dirty="0" smtClean="0"/>
            </a:br>
            <a:r>
              <a:rPr lang="pl-PL" sz="2200" i="1" dirty="0" smtClean="0"/>
              <a:t/>
            </a:r>
            <a:br>
              <a:rPr lang="pl-PL" sz="2200" i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endParaRPr lang="pl-PL" sz="2000" b="1" dirty="0"/>
          </a:p>
        </p:txBody>
      </p:sp>
      <p:pic>
        <p:nvPicPr>
          <p:cNvPr id="4100" name="Picture 4" descr="D:\Dokumenty\Documents\20160726_1134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171" t="7091" r="16127"/>
          <a:stretch>
            <a:fillRect/>
          </a:stretch>
        </p:blipFill>
        <p:spPr bwMode="auto">
          <a:xfrm>
            <a:off x="827584" y="1772816"/>
            <a:ext cx="7128792" cy="4674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„W części artystycznej wystąpiły zespoły szkoły – jubilatki. Zorganizowana została również wystawa prac ręcznych uczniów.”</a:t>
            </a:r>
            <a:endParaRPr lang="pl-PL" sz="2000" dirty="0"/>
          </a:p>
        </p:txBody>
      </p:sp>
      <p:pic>
        <p:nvPicPr>
          <p:cNvPr id="2050" name="Picture 2" descr="F:\Ewa\skanowanie00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0169" y="1719878"/>
            <a:ext cx="7062231" cy="48885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okumenty\Documents\5.jpg"/>
          <p:cNvPicPr>
            <a:picLocks noChangeAspect="1" noChangeArrowheads="1"/>
          </p:cNvPicPr>
          <p:nvPr/>
        </p:nvPicPr>
        <p:blipFill>
          <a:blip r:embed="rId3" cstate="print"/>
          <a:srcRect t="3972" b="3546"/>
          <a:stretch>
            <a:fillRect/>
          </a:stretch>
        </p:blipFill>
        <p:spPr bwMode="auto">
          <a:xfrm>
            <a:off x="2699792" y="59807"/>
            <a:ext cx="4320480" cy="6798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11560" y="6093296"/>
            <a:ext cx="8229600" cy="764704"/>
          </a:xfrm>
        </p:spPr>
        <p:txBody>
          <a:bodyPr>
            <a:normAutofit/>
          </a:bodyPr>
          <a:lstStyle/>
          <a:p>
            <a:pPr algn="l"/>
            <a:r>
              <a:rPr lang="pl-PL" sz="2000" dirty="0" smtClean="0"/>
              <a:t>U </a:t>
            </a:r>
            <a:r>
              <a:rPr lang="pl-PL" sz="2000" dirty="0" err="1" smtClean="0"/>
              <a:t>Hajosa</a:t>
            </a:r>
            <a:r>
              <a:rPr lang="pl-PL" sz="2000" dirty="0" smtClean="0"/>
              <a:t> Józefa od 1966 do 1967 </a:t>
            </a:r>
            <a:endParaRPr lang="pl-PL" sz="2000" dirty="0"/>
          </a:p>
        </p:txBody>
      </p:sp>
      <p:pic>
        <p:nvPicPr>
          <p:cNvPr id="3074" name="Picture 2" descr="D:\Dokumenty\Desktop\Hajos Józef 1966-1967 religi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80728"/>
            <a:ext cx="7915383" cy="5184576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683568" y="188640"/>
            <a:ext cx="7344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W tym okresie lekcje religii odbywały się poza budynkiem szkoły.</a:t>
            </a:r>
            <a:endParaRPr lang="pl-PL" sz="200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6165304"/>
            <a:ext cx="8229600" cy="504056"/>
          </a:xfrm>
        </p:spPr>
        <p:txBody>
          <a:bodyPr>
            <a:normAutofit/>
          </a:bodyPr>
          <a:lstStyle/>
          <a:p>
            <a:pPr algn="l"/>
            <a:r>
              <a:rPr lang="pl-PL" sz="2000" dirty="0" smtClean="0"/>
              <a:t>Na Plebanii od 1976 do 1989 (religia),  1990 II klasa SP</a:t>
            </a:r>
            <a:endParaRPr lang="pl-PL" sz="2000" dirty="0"/>
          </a:p>
        </p:txBody>
      </p:sp>
      <p:pic>
        <p:nvPicPr>
          <p:cNvPr id="4098" name="Picture 2" descr="D:\Dokumenty\Desktop\Plebania 1976-1989 religia 1990 II klasa S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205700" cy="5616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1628800"/>
            <a:ext cx="8229600" cy="2736304"/>
          </a:xfrm>
        </p:spPr>
        <p:txBody>
          <a:bodyPr>
            <a:normAutofit fontScale="90000"/>
          </a:bodyPr>
          <a:lstStyle/>
          <a:p>
            <a:pPr algn="l"/>
            <a:r>
              <a:rPr lang="pl-PL" sz="2200" i="1" dirty="0" smtClean="0"/>
              <a:t>Bystra 1.02.1971</a:t>
            </a:r>
            <a:br>
              <a:rPr lang="pl-PL" sz="2200" i="1" dirty="0" smtClean="0"/>
            </a:br>
            <a:r>
              <a:rPr lang="pl-PL" sz="2200" i="1" dirty="0" smtClean="0"/>
              <a:t/>
            </a:r>
            <a:br>
              <a:rPr lang="pl-PL" sz="2200" i="1" dirty="0" smtClean="0"/>
            </a:br>
            <a:r>
              <a:rPr lang="pl-PL" sz="2200" i="1" dirty="0" smtClean="0"/>
              <a:t>W dniu 30 stycznia 1971 odbyła się uroczystość szkolna związana z nadaniem</a:t>
            </a:r>
            <a:br>
              <a:rPr lang="pl-PL" sz="2200" i="1" dirty="0" smtClean="0"/>
            </a:br>
            <a:r>
              <a:rPr lang="pl-PL" sz="2200" i="1" dirty="0" smtClean="0"/>
              <a:t>    tut. szkole imienia </a:t>
            </a:r>
            <a:r>
              <a:rPr lang="pl-PL" sz="2200" b="1" i="1" dirty="0" smtClean="0"/>
              <a:t>25 – </a:t>
            </a:r>
            <a:r>
              <a:rPr lang="pl-PL" sz="2200" b="1" i="1" dirty="0" err="1" smtClean="0"/>
              <a:t>lecia</a:t>
            </a:r>
            <a:r>
              <a:rPr lang="pl-PL" sz="2200" b="1" i="1" dirty="0" smtClean="0"/>
              <a:t> PRL.</a:t>
            </a:r>
            <a:br>
              <a:rPr lang="pl-PL" sz="2200" b="1" i="1" dirty="0" smtClean="0"/>
            </a:br>
            <a:r>
              <a:rPr lang="pl-PL" sz="2200" i="1" dirty="0" smtClean="0"/>
              <a:t>W uroczystości wzięli udział : sekretarz KP PZPR mg Józef Wojtyczka, </a:t>
            </a:r>
            <a:br>
              <a:rPr lang="pl-PL" sz="2200" i="1" dirty="0" smtClean="0"/>
            </a:br>
            <a:r>
              <a:rPr lang="pl-PL" sz="2200" i="1" dirty="0" smtClean="0"/>
              <a:t>    </a:t>
            </a:r>
            <a:r>
              <a:rPr lang="pl-PL" sz="2200" i="1" dirty="0" err="1" smtClean="0"/>
              <a:t>insp</a:t>
            </a:r>
            <a:r>
              <a:rPr lang="pl-PL" sz="2200" i="1" dirty="0" smtClean="0"/>
              <a:t>. szkoły Jan Zaporowski, sekr. Zw. Oddz. Pow. ZNP – Helena Ciuła,  </a:t>
            </a:r>
            <a:br>
              <a:rPr lang="pl-PL" sz="2200" i="1" dirty="0" smtClean="0"/>
            </a:br>
            <a:r>
              <a:rPr lang="pl-PL" sz="2200" i="1" dirty="0" smtClean="0"/>
              <a:t>   komendant  Hufca ZHP – Stanisław Ciuła, przedstawiciele miejscowych władz </a:t>
            </a:r>
            <a:br>
              <a:rPr lang="pl-PL" sz="2200" i="1" dirty="0" smtClean="0"/>
            </a:br>
            <a:r>
              <a:rPr lang="pl-PL" sz="2200" i="1" dirty="0" smtClean="0"/>
              <a:t>  organizacji politycznych  i społecznych </a:t>
            </a:r>
            <a:br>
              <a:rPr lang="pl-PL" sz="2200" i="1" dirty="0" smtClean="0"/>
            </a:br>
            <a:r>
              <a:rPr lang="pl-PL" sz="2200" i="1" dirty="0" smtClean="0"/>
              <a:t>  oraz mieszkańcy wsi Bystra. </a:t>
            </a:r>
            <a:br>
              <a:rPr lang="pl-PL" sz="2200" i="1" dirty="0" smtClean="0"/>
            </a:br>
            <a:r>
              <a:rPr lang="pl-PL" sz="2200" i="1" dirty="0" smtClean="0"/>
              <a:t/>
            </a:r>
            <a:br>
              <a:rPr lang="pl-PL" sz="2200" i="1" dirty="0" smtClean="0"/>
            </a:br>
            <a:r>
              <a:rPr lang="pl-PL" sz="2200" i="1" dirty="0" smtClean="0"/>
              <a:t>Część artystyczną przygotowała młodzież szkolna</a:t>
            </a:r>
            <a:br>
              <a:rPr lang="pl-PL" sz="2200" i="1" dirty="0" smtClean="0"/>
            </a:br>
            <a:r>
              <a:rPr lang="pl-PL" sz="2200" i="1" dirty="0" smtClean="0"/>
              <a:t> pod kierunkiem nauczycieli.</a:t>
            </a:r>
            <a:br>
              <a:rPr lang="pl-PL" sz="2200" i="1" dirty="0" smtClean="0"/>
            </a:br>
            <a:r>
              <a:rPr lang="pl-PL" sz="2200" i="1" dirty="0" smtClean="0"/>
              <a:t/>
            </a:r>
            <a:br>
              <a:rPr lang="pl-PL" sz="2200" i="1" dirty="0" smtClean="0"/>
            </a:br>
            <a:r>
              <a:rPr lang="pl-PL" sz="2200" i="1" dirty="0" smtClean="0"/>
              <a:t/>
            </a:r>
            <a:br>
              <a:rPr lang="pl-PL" sz="2200" i="1" dirty="0" smtClean="0"/>
            </a:br>
            <a:r>
              <a:rPr lang="pl-PL" sz="2000" i="1" dirty="0" smtClean="0"/>
              <a:t/>
            </a:r>
            <a:br>
              <a:rPr lang="pl-PL" sz="2000" i="1" dirty="0" smtClean="0"/>
            </a:br>
            <a:endParaRPr lang="pl-PL" sz="2000" i="1" dirty="0"/>
          </a:p>
        </p:txBody>
      </p:sp>
      <p:pic>
        <p:nvPicPr>
          <p:cNvPr id="1029" name="Picture 5" descr="F:\Ewa\skanowanie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6836" t="63347" r="30767" b="13847"/>
          <a:stretch>
            <a:fillRect/>
          </a:stretch>
        </p:blipFill>
        <p:spPr bwMode="auto">
          <a:xfrm>
            <a:off x="5796136" y="2780928"/>
            <a:ext cx="2808312" cy="3610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2000" i="1" dirty="0" smtClean="0"/>
              <a:t>Bystra 27.11.1971</a:t>
            </a: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„W połowie września br. szkołę odwiedzili przedstawiciele TV Warszawa Redakcja Programów Szkolnych w sprawie nagrania audycji telewizyjnej. Następnie, w dniu 11.11.1971 ekipa TV dokonała zdjęć filmowych do audycji filmując między innymi mieszkania dwu uczennic kl. VIII –  Teresy </a:t>
            </a:r>
            <a:r>
              <a:rPr lang="pl-PL" sz="2000" i="1" dirty="0" err="1" smtClean="0"/>
              <a:t>Pochłopień</a:t>
            </a:r>
            <a:r>
              <a:rPr lang="pl-PL" sz="2000" i="1" dirty="0" smtClean="0"/>
              <a:t> i Józefy </a:t>
            </a:r>
            <a:r>
              <a:rPr lang="pl-PL" sz="2000" i="1" dirty="0" err="1" smtClean="0"/>
              <a:t>Ciopała</a:t>
            </a:r>
            <a:r>
              <a:rPr lang="pl-PL" sz="2000" i="1" dirty="0" smtClean="0"/>
              <a:t>. Obie uczennice zostały zaproszone na dzień   26 XI do TV Warszawa celem wzięcia udziału w programie telewizyjnym.   W tym dniu wystąpiły przed kamerami TV w programie dla szkół z cyklu „Śladami Waszych listów”. </a:t>
            </a:r>
          </a:p>
          <a:p>
            <a:pPr>
              <a:buNone/>
            </a:pPr>
            <a:r>
              <a:rPr lang="pl-PL" sz="2000" i="1" dirty="0" smtClean="0"/>
              <a:t>Wielkie było przeżycie uczniów tutejszej szkoły i ich rodziców, kiedy na ekranach telewizyjnych aparatów oglądali „nasze” dzieci, fragmenty           z życia dzieci naszej szkoły oraz słuchali bezpośrednich wypowiedzi uczennic odnośnie dotychczasowych osiągnięć w pracy i zamiarów na przyszłość.”</a:t>
            </a:r>
            <a:endParaRPr lang="pl-PL" sz="2000" i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0012500" y="-2803500"/>
            <a:ext cx="22032000" cy="1239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D:\Dokumenty\Documents\20160725_132700.jpg"/>
          <p:cNvPicPr>
            <a:picLocks noChangeAspect="1" noChangeArrowheads="1"/>
          </p:cNvPicPr>
          <p:nvPr/>
        </p:nvPicPr>
        <p:blipFill>
          <a:blip r:embed="rId3" cstate="print"/>
          <a:srcRect l="12159" r="23567"/>
          <a:stretch>
            <a:fillRect/>
          </a:stretch>
        </p:blipFill>
        <p:spPr bwMode="auto">
          <a:xfrm>
            <a:off x="971600" y="188640"/>
            <a:ext cx="7200800" cy="6451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D:\Dokumenty\Downloads\Stara szkoł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okumenty\Documents\2.jpg"/>
          <p:cNvPicPr>
            <a:picLocks noChangeAspect="1" noChangeArrowheads="1"/>
          </p:cNvPicPr>
          <p:nvPr/>
        </p:nvPicPr>
        <p:blipFill>
          <a:blip r:embed="rId2" cstate="print"/>
          <a:srcRect t="52355"/>
          <a:stretch>
            <a:fillRect/>
          </a:stretch>
        </p:blipFill>
        <p:spPr bwMode="auto">
          <a:xfrm>
            <a:off x="755576" y="188640"/>
            <a:ext cx="7620000" cy="6453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Dokumenty\Documents\20160725_132346.jpg"/>
          <p:cNvPicPr>
            <a:picLocks noChangeAspect="1" noChangeArrowheads="1"/>
          </p:cNvPicPr>
          <p:nvPr/>
        </p:nvPicPr>
        <p:blipFill>
          <a:blip r:embed="rId2" cstate="print"/>
          <a:srcRect t="51764"/>
          <a:stretch>
            <a:fillRect/>
          </a:stretch>
        </p:blipFill>
        <p:spPr bwMode="auto">
          <a:xfrm>
            <a:off x="611560" y="10485784"/>
            <a:ext cx="6729264" cy="5769082"/>
          </a:xfrm>
          <a:prstGeom prst="rect">
            <a:avLst/>
          </a:prstGeom>
          <a:noFill/>
        </p:spPr>
      </p:pic>
      <p:pic>
        <p:nvPicPr>
          <p:cNvPr id="2050" name="Picture 2" descr="D:\Dokumenty\Documents\1.jpg"/>
          <p:cNvPicPr>
            <a:picLocks noChangeAspect="1" noChangeArrowheads="1"/>
          </p:cNvPicPr>
          <p:nvPr/>
        </p:nvPicPr>
        <p:blipFill>
          <a:blip r:embed="rId3" cstate="print"/>
          <a:srcRect l="15036" t="14720" r="22595" b="6321"/>
          <a:stretch>
            <a:fillRect/>
          </a:stretch>
        </p:blipFill>
        <p:spPr bwMode="auto">
          <a:xfrm>
            <a:off x="231604" y="332656"/>
            <a:ext cx="8696114" cy="61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/>
              <a:t>Pan mgr Stefan Gawlas 01.09.1983r. – 31.08.1991r.</a:t>
            </a:r>
            <a:endParaRPr lang="pl-PL" sz="2000" b="1" dirty="0"/>
          </a:p>
        </p:txBody>
      </p:sp>
      <p:pic>
        <p:nvPicPr>
          <p:cNvPr id="8194" name="Picture 2" descr="C:\Users\Katarzyna\Downloads\Skan002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5048" y="1268760"/>
            <a:ext cx="3581095" cy="4752527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2555776" y="6309320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Wicedyrektor Pan Zbigniew Krauze.</a:t>
            </a:r>
            <a:endParaRPr lang="pl-PL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/>
              <a:t>Pani Natalia Gacek 01.09.1991r. – 31.08.1992r.</a:t>
            </a:r>
            <a:endParaRPr lang="pl-PL" sz="2000" b="1" dirty="0"/>
          </a:p>
        </p:txBody>
      </p:sp>
      <p:pic>
        <p:nvPicPr>
          <p:cNvPr id="9218" name="Picture 2" descr="C:\Users\Katarzyna\Downloads\Skan006.bmp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188122"/>
            <a:ext cx="3800464" cy="4907301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 flipH="1">
            <a:off x="2987824" y="623731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Wicedyrektor Pani Helena </a:t>
            </a:r>
            <a:r>
              <a:rPr lang="pl-PL" dirty="0" err="1" smtClean="0"/>
              <a:t>Nacher</a:t>
            </a:r>
            <a:r>
              <a:rPr lang="pl-PL" dirty="0" smtClean="0"/>
              <a:t>.</a:t>
            </a:r>
            <a:endParaRPr lang="pl-PL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94522"/>
          </a:xfrm>
        </p:spPr>
        <p:txBody>
          <a:bodyPr>
            <a:normAutofit/>
          </a:bodyPr>
          <a:lstStyle/>
          <a:p>
            <a:r>
              <a:rPr lang="pl-PL" sz="2000" dirty="0" smtClean="0"/>
              <a:t>W dalszym ciągu trwają prace wykończeniowe w domu nauczyciela.</a:t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r>
              <a:rPr lang="pl-PL" sz="2000" dirty="0" smtClean="0"/>
              <a:t>Osuszany jest również budynek starej szkoły i remontowane są w niej sale</a:t>
            </a:r>
            <a:br>
              <a:rPr lang="pl-PL" sz="2000" dirty="0" smtClean="0"/>
            </a:br>
            <a:r>
              <a:rPr lang="pl-PL" sz="2000" dirty="0" smtClean="0"/>
              <a:t>      lekcyjne przy udziale rodziców .</a:t>
            </a:r>
            <a:br>
              <a:rPr lang="pl-PL" sz="2000" dirty="0" smtClean="0"/>
            </a:br>
            <a:r>
              <a:rPr lang="pl-PL" sz="2000" dirty="0" smtClean="0"/>
              <a:t/>
            </a:r>
            <a:br>
              <a:rPr lang="pl-PL" sz="2000" dirty="0" smtClean="0"/>
            </a:br>
            <a:endParaRPr lang="pl-PL" sz="2000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/>
              <a:t>Pani mgr </a:t>
            </a:r>
            <a:r>
              <a:rPr lang="pl-PL" sz="2000" b="1" smtClean="0"/>
              <a:t>Ewa Stokłosa od 01.09.1992r.</a:t>
            </a:r>
            <a:endParaRPr lang="pl-PL" sz="2000" b="1"/>
          </a:p>
        </p:txBody>
      </p:sp>
      <p:pic>
        <p:nvPicPr>
          <p:cNvPr id="1026" name="Picture 2" descr="F:\20160829_1011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1124745"/>
            <a:ext cx="4082142" cy="5007990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2195736" y="6309320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Wicedyrektorzy : Maria Basiura, Izabella Targosz.</a:t>
            </a:r>
            <a:endParaRPr lang="pl-PL" dirty="0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2506290"/>
          </a:xfrm>
        </p:spPr>
        <p:txBody>
          <a:bodyPr>
            <a:normAutofit fontScale="90000"/>
          </a:bodyPr>
          <a:lstStyle/>
          <a:p>
            <a:pPr algn="l"/>
            <a:r>
              <a:rPr lang="pl-PL" sz="2200" i="1" dirty="0" smtClean="0"/>
              <a:t>„Rok szkolny 1992/93  był rokiem przełomowym w pracy szkoły.</a:t>
            </a:r>
            <a:br>
              <a:rPr lang="pl-PL" sz="2200" i="1" dirty="0" smtClean="0"/>
            </a:br>
            <a:r>
              <a:rPr lang="pl-PL" sz="2200" i="1" dirty="0" smtClean="0"/>
              <a:t>     Nastąpiły duże zmiany na terenie tutejszej jednostki administracyjnej. </a:t>
            </a:r>
            <a:br>
              <a:rPr lang="pl-PL" sz="2200" i="1" dirty="0" smtClean="0"/>
            </a:br>
            <a:r>
              <a:rPr lang="pl-PL" sz="2200" i="1" dirty="0" smtClean="0"/>
              <a:t>     Powstała nowa gmina Bystra-Sidzina z siedzibą w Bystrej, z korzyścią </a:t>
            </a:r>
            <a:br>
              <a:rPr lang="pl-PL" sz="2200" i="1" dirty="0" smtClean="0"/>
            </a:br>
            <a:r>
              <a:rPr lang="pl-PL" sz="2200" i="1" dirty="0" smtClean="0"/>
              <a:t>     dla pracy szkoły. </a:t>
            </a:r>
            <a:br>
              <a:rPr lang="pl-PL" sz="2200" i="1" dirty="0" smtClean="0"/>
            </a:br>
            <a:r>
              <a:rPr lang="pl-PL" sz="2200" i="1" dirty="0" smtClean="0"/>
              <a:t>Na stanowisko dyrektora naszej szkoły została powołana Pani Ewa Stokłosa,  </a:t>
            </a:r>
            <a:br>
              <a:rPr lang="pl-PL" sz="2200" i="1" dirty="0" smtClean="0"/>
            </a:br>
            <a:r>
              <a:rPr lang="pl-PL" sz="2200" i="1" dirty="0" smtClean="0"/>
              <a:t>    zaś Pani Maria Basiura na stanowisko wicedyrektora.”</a:t>
            </a:r>
            <a:r>
              <a:rPr lang="pl-PL" sz="2000" i="1" dirty="0" smtClean="0"/>
              <a:t/>
            </a:r>
            <a:br>
              <a:rPr lang="pl-PL" sz="2000" i="1" dirty="0" smtClean="0"/>
            </a:br>
            <a:endParaRPr lang="pl-PL" sz="20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00034" y="3284984"/>
            <a:ext cx="8258774" cy="278722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pl-PL" sz="2000" i="1" dirty="0" smtClean="0"/>
              <a:t>„ Zakończenie tego roku szkolnego, odbyło się w atmosferze remontu szkoły,  a tym samym nadziei na lepsze. Był to rok trudny, ale dobry. Obfitował                               w pewne osiągnięcia dydaktyczne oraz 100% promocję. </a:t>
            </a:r>
          </a:p>
          <a:p>
            <a:pPr>
              <a:buNone/>
            </a:pPr>
            <a:r>
              <a:rPr lang="pl-PL" sz="2000" i="1" dirty="0" smtClean="0"/>
              <a:t>Przeprowadzono sporo udanych inwestycji: remont dachu ( wymiana dachówki na blachę ), odnowienie elewacji, wymiana podłogi na holu, remont kotła CO.</a:t>
            </a:r>
          </a:p>
          <a:p>
            <a:pPr>
              <a:buNone/>
            </a:pPr>
            <a:endParaRPr lang="pl-PL" sz="2000" b="1" i="1" dirty="0" smtClean="0"/>
          </a:p>
          <a:p>
            <a:pPr>
              <a:buNone/>
            </a:pPr>
            <a:endParaRPr lang="pl-PL" sz="2000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„Jednak największą zasługą Dyrekcji Szkoły było to, że potrafiła rozbudzić samorządność Komitetu Rodzicielskiego i pobudzić go do pracy na rzecz szkoły (festyny, zabawy dochodowe, prace społeczne).”</a:t>
            </a:r>
            <a:br>
              <a:rPr lang="pl-PL" sz="2000" i="1" dirty="0" smtClean="0"/>
            </a:br>
            <a:endParaRPr lang="pl-PL" sz="2000" dirty="0"/>
          </a:p>
        </p:txBody>
      </p:sp>
      <p:pic>
        <p:nvPicPr>
          <p:cNvPr id="4" name="Picture 2" descr="D:\Dokumenty\Desktop\20160830_14025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556792"/>
            <a:ext cx="7344816" cy="5100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522514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„ W dniu 29.06.1993r. Rada Gminy Bystra-Sidzina podjęła uchwałę nr XI/70/93 w sprawie przejęcia szkół podstawowych przez samorząd gminny.”</a:t>
            </a:r>
            <a:br>
              <a:rPr lang="pl-PL" sz="2000" i="1" dirty="0" smtClean="0"/>
            </a:b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Formalne przejęcie nastąpiło 01.01.1994r.</a:t>
            </a:r>
            <a:endParaRPr lang="pl-PL" sz="2000" i="1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idx="4294967295"/>
          </p:nvPr>
        </p:nvSpPr>
        <p:spPr>
          <a:xfrm>
            <a:off x="179512" y="1700808"/>
            <a:ext cx="8364538" cy="2519363"/>
          </a:xfrm>
        </p:spPr>
        <p:txBody>
          <a:bodyPr>
            <a:noAutofit/>
          </a:bodyPr>
          <a:lstStyle/>
          <a:p>
            <a:pPr algn="l"/>
            <a:r>
              <a:rPr lang="pl-PL" sz="2000" i="1" dirty="0" smtClean="0"/>
              <a:t>„ Bardzo ważną inwestycją prowadzoną przez Urząd Gminy Bystra-Sidzina</a:t>
            </a:r>
            <a:br>
              <a:rPr lang="pl-PL" sz="2000" i="1" dirty="0" smtClean="0"/>
            </a:br>
            <a:r>
              <a:rPr lang="pl-PL" sz="2000" i="1" dirty="0" smtClean="0"/>
              <a:t>     poprzez odpowiednich  fachowców jest rozbudowa szkoły w Bystrej.</a:t>
            </a:r>
            <a:br>
              <a:rPr lang="pl-PL" sz="2000" i="1" dirty="0" smtClean="0"/>
            </a:br>
            <a:r>
              <a:rPr lang="pl-PL" sz="2000" i="1" dirty="0" smtClean="0"/>
              <a:t>Od maja 1996r. trwają intensywne prace ( rozpoczęto roboty ziemne i budowę</a:t>
            </a:r>
            <a:br>
              <a:rPr lang="pl-PL" sz="2000" i="1" dirty="0" smtClean="0"/>
            </a:br>
            <a:r>
              <a:rPr lang="pl-PL" sz="2000" i="1" dirty="0" smtClean="0"/>
              <a:t>    nowych pomieszczeń). Wykonano makietę nowego budynku i przedstawiono </a:t>
            </a:r>
            <a:br>
              <a:rPr lang="pl-PL" sz="2000" i="1" dirty="0" smtClean="0"/>
            </a:br>
            <a:r>
              <a:rPr lang="pl-PL" sz="2000" i="1" dirty="0" smtClean="0"/>
              <a:t>      ja rodzicom na zebraniu szkolnym).”</a:t>
            </a:r>
            <a:br>
              <a:rPr lang="pl-PL" sz="2000" i="1" dirty="0" smtClean="0"/>
            </a:b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„Projekt zakłada budowę pełnowymiarowej sali gimnastycznej 12m x 24m,</a:t>
            </a:r>
            <a:br>
              <a:rPr lang="pl-PL" sz="2000" i="1" dirty="0" smtClean="0"/>
            </a:br>
            <a:r>
              <a:rPr lang="pl-PL" sz="2000" i="1" dirty="0" smtClean="0"/>
              <a:t>     zaplecze sportowe, natryski, sanitariaty, przewiązkę z szatnią oraz dwa   </a:t>
            </a:r>
            <a:br>
              <a:rPr lang="pl-PL" sz="2000" i="1" dirty="0" smtClean="0"/>
            </a:br>
            <a:r>
              <a:rPr lang="pl-PL" sz="2000" i="1" dirty="0" smtClean="0"/>
              <a:t>    gabinety przedmiotowe.”</a:t>
            </a:r>
            <a:endParaRPr lang="pl-PL" sz="2000" i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pl-PL" sz="2000" i="1" dirty="0" smtClean="0"/>
              <a:t>Rozpoczęcie działalności zreorganizowanej szkoły filialnej orzeczeniem </a:t>
            </a:r>
            <a:r>
              <a:rPr lang="pl-PL" sz="2000" i="1" dirty="0" err="1" smtClean="0"/>
              <a:t>ck</a:t>
            </a:r>
            <a:r>
              <a:rPr lang="pl-PL" sz="2000" i="1" dirty="0" smtClean="0"/>
              <a:t>. Krajowej Rady Szkolnej we Lwowie z dnia 20 lipca 1885 roku.</a:t>
            </a:r>
            <a:endParaRPr lang="pl-PL" sz="2000" i="1" dirty="0"/>
          </a:p>
        </p:txBody>
      </p:sp>
      <p:pic>
        <p:nvPicPr>
          <p:cNvPr id="1026" name="Picture 2" descr="D:\Dokumenty\Desktop\20160828_2123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412776"/>
            <a:ext cx="8046156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„ Budowa sali gimnastycznej to ważny element życia naszej szkoły”</a:t>
            </a:r>
            <a:br>
              <a:rPr lang="pl-PL" sz="2000" i="1" dirty="0" smtClean="0"/>
            </a:br>
            <a:r>
              <a:rPr lang="pl-PL" sz="2000" i="1" dirty="0" smtClean="0"/>
              <a:t>I etap budowy sali gimnastycznej</a:t>
            </a:r>
            <a:endParaRPr lang="pl-PL" sz="2000" i="1" dirty="0"/>
          </a:p>
        </p:txBody>
      </p:sp>
      <p:pic>
        <p:nvPicPr>
          <p:cNvPr id="1026" name="Picture 2" descr="C:\Users\Katarzyna\Desktop\kronika\20160727_155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71177"/>
            <a:ext cx="6958006" cy="48549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II etap budowy sali gimnastycznej</a:t>
            </a:r>
            <a:endParaRPr lang="pl-PL" sz="2000" dirty="0"/>
          </a:p>
        </p:txBody>
      </p:sp>
      <p:pic>
        <p:nvPicPr>
          <p:cNvPr id="2050" name="Picture 2" descr="C:\Users\Katarzyna\Desktop\kronika\20160727_16001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867975"/>
            <a:ext cx="8358246" cy="5775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III etap budowy sali gimnastycznej</a:t>
            </a:r>
            <a:endParaRPr lang="pl-PL" sz="2000" dirty="0"/>
          </a:p>
        </p:txBody>
      </p:sp>
      <p:pic>
        <p:nvPicPr>
          <p:cNvPr id="3074" name="Picture 2" descr="C:\Users\Katarzyna\Desktop\kronika\20160727_1600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901032"/>
            <a:ext cx="8572560" cy="5924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IV etap budowy sali gimnastycznej</a:t>
            </a:r>
            <a:endParaRPr lang="pl-PL" sz="2000" dirty="0"/>
          </a:p>
        </p:txBody>
      </p:sp>
      <p:pic>
        <p:nvPicPr>
          <p:cNvPr id="4098" name="Picture 2" descr="C:\Users\Katarzyna\Desktop\kronika\20160727_1600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86530"/>
            <a:ext cx="8143932" cy="5753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Jednocześnie trwa budowa nowego skrzydła szkoły</a:t>
            </a:r>
            <a:endParaRPr lang="pl-PL" sz="2000" i="1" dirty="0"/>
          </a:p>
        </p:txBody>
      </p:sp>
      <p:pic>
        <p:nvPicPr>
          <p:cNvPr id="5122" name="Picture 2" descr="C:\Users\Katarzyna\Desktop\kronika\20160727_1559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17419"/>
            <a:ext cx="7266105" cy="51478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0226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„Obok budowy nowego skrzydła prowadzony jest równolegle remont starego budynku”. </a:t>
            </a: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37772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W latach 1994 -1997 zostały zrealizowane następujące inwestycje: wymiana drzwi, wymiana stolarki  okiennej (część sfinansował Komitet Rodzicielski), budowa ogrodzenia wokół terenu szkolnego, odnawianie łazienek, założenie i malowanie boazerii, wymiana lamp na korytarzu.  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Budynek szkolny w roku 1997</a:t>
            </a:r>
            <a:endParaRPr lang="pl-PL" sz="2000" i="1" dirty="0"/>
          </a:p>
        </p:txBody>
      </p:sp>
      <p:pic>
        <p:nvPicPr>
          <p:cNvPr id="7170" name="Picture 2" descr="C:\Users\Katarzyna\Desktop\kronika\20160727_16004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130774"/>
            <a:ext cx="8143932" cy="57272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571472" y="-142900"/>
            <a:ext cx="7186634" cy="1162050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Uroczystość otwarcia nowej części szkoły oraz sali gimnastycznej odbyła się21 września 1998r. </a:t>
            </a:r>
            <a:endParaRPr lang="pl-PL" sz="2000" i="1" dirty="0"/>
          </a:p>
        </p:txBody>
      </p:sp>
      <p:pic>
        <p:nvPicPr>
          <p:cNvPr id="8196" name="Picture 4" descr="C:\Users\Katarzyna\Desktop\kronika\20160727_1602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286248" y="857231"/>
            <a:ext cx="4500594" cy="5835037"/>
          </a:xfrm>
          <a:prstGeom prst="rect">
            <a:avLst/>
          </a:prstGeom>
          <a:noFill/>
        </p:spPr>
      </p:pic>
      <p:sp>
        <p:nvSpPr>
          <p:cNvPr id="7" name="Symbol zastępczy tekstu 6"/>
          <p:cNvSpPr>
            <a:spLocks noGrp="1"/>
          </p:cNvSpPr>
          <p:nvPr>
            <p:ph type="body" sz="half" idx="2"/>
          </p:nvPr>
        </p:nvSpPr>
        <p:spPr>
          <a:xfrm>
            <a:off x="428596" y="1214422"/>
            <a:ext cx="3500462" cy="5357850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Na uroczystość przybyli przedstawiciele władz i społeczności Bystrej i Sidziny, dyrektorzy szkół, przedstawiciele nowosądeckiego kuratorium, burmistrzowie Jordanowa i Suchej Beskidzkiej. </a:t>
            </a:r>
          </a:p>
          <a:p>
            <a:r>
              <a:rPr lang="pl-PL" sz="2000" i="1" dirty="0" smtClean="0"/>
              <a:t>„Marzenia o nowej sali snuliśmy od dawna. Nadzieja na ich realizację mogła się urzeczywistnić po powstaniu Gminy Bystra-Sidzina. Zbiegły się interesy szkoły i samorządu gminnego- mówiła dyrektor Ewa Stokłosa”.</a:t>
            </a:r>
            <a:endParaRPr lang="pl-PL" sz="2000" i="1" dirty="0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„Po przywitaniu i przemówieniach gości uczniowie Szkoły Podstawowej                  w Bystrej przedstawili krótki program artystyczny”.</a:t>
            </a:r>
            <a:endParaRPr lang="pl-PL" sz="2000" i="1" dirty="0"/>
          </a:p>
        </p:txBody>
      </p:sp>
      <p:pic>
        <p:nvPicPr>
          <p:cNvPr id="7170" name="Picture 2" descr="D:\Dokumenty\Desktop\skanowanie0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419772"/>
            <a:ext cx="7128792" cy="4936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Inwestycja trwała dwa i pół roku. Szkoła wzbogaciła się o salę gimnastyczną, dwie dodatkowe sale lekcyjne i szatnię. (1998r.)</a:t>
            </a:r>
            <a:endParaRPr lang="pl-PL" sz="2000" i="1" dirty="0"/>
          </a:p>
        </p:txBody>
      </p:sp>
      <p:pic>
        <p:nvPicPr>
          <p:cNvPr id="9218" name="Picture 2" descr="C:\Users\Katarzyna\Desktop\kronika\20160727_16015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827584" y="1484784"/>
            <a:ext cx="7693369" cy="51897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</a:bodyPr>
          <a:lstStyle/>
          <a:p>
            <a:r>
              <a:rPr lang="pl-PL" sz="2000" b="1" i="1" dirty="0" smtClean="0"/>
              <a:t>P. Sebastian Tworzydło 10.09.1886 – 12.12.1886 </a:t>
            </a:r>
            <a:endParaRPr lang="pl-PL" sz="2000" b="1" i="1" dirty="0"/>
          </a:p>
        </p:txBody>
      </p:sp>
      <p:sp>
        <p:nvSpPr>
          <p:cNvPr id="3" name="Podtytu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endParaRPr lang="pl-PL" sz="2000" dirty="0" smtClean="0"/>
          </a:p>
          <a:p>
            <a:pPr algn="just">
              <a:buNone/>
            </a:pPr>
            <a:endParaRPr lang="pl-PL" sz="2000" dirty="0" smtClean="0"/>
          </a:p>
          <a:p>
            <a:pPr algn="just">
              <a:buNone/>
            </a:pPr>
            <a:r>
              <a:rPr lang="pl-PL" sz="2000" dirty="0" smtClean="0"/>
              <a:t>„</a:t>
            </a:r>
            <a:r>
              <a:rPr lang="pl-PL" sz="2000" i="1" dirty="0" smtClean="0"/>
              <a:t>Orzeczona szkoła filialna w Bystrej weszła w życie dopiero z dniem 10 września 1886r. i został dla niej zamianowany po raz pierwszy rozporządzeniem </a:t>
            </a:r>
            <a:r>
              <a:rPr lang="pl-PL" sz="2000" i="1" dirty="0" err="1" smtClean="0"/>
              <a:t>ck</a:t>
            </a:r>
            <a:r>
              <a:rPr lang="pl-PL" sz="2000" i="1" dirty="0" smtClean="0"/>
              <a:t>. Rady Szkolnej Okręgowej z dnia 31 sierpnia 1886r. nauczyciel  Pan Sebastian Tworzydło, który także z powyższym dniem             10 września1886r. rozpoczął swe urzędowanie w orzeczonej szkole.”</a:t>
            </a:r>
            <a:endParaRPr lang="pl-PL" sz="2000" i="1" dirty="0"/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„Piękna sala gimnastyczna już jest, przyszła kolej na boisko sportowe.”</a:t>
            </a:r>
            <a:endParaRPr lang="pl-PL" sz="2000" dirty="0"/>
          </a:p>
        </p:txBody>
      </p:sp>
      <p:pic>
        <p:nvPicPr>
          <p:cNvPr id="4" name="Picture 2" descr="D:\Dokumenty\Desktop\20160830_10325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4654" y="1341438"/>
            <a:ext cx="7254691" cy="5040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Wykonano wielofunkcyjne boisko tartanowe do piłki siatkowej i koszykowej, bieżnię, boisko trawiaste oraz kort tenisowy.</a:t>
            </a:r>
            <a:endParaRPr lang="pl-PL" sz="2000" dirty="0"/>
          </a:p>
        </p:txBody>
      </p:sp>
      <p:pic>
        <p:nvPicPr>
          <p:cNvPr id="4" name="Picture 2" descr="D:\Dokumenty\Desktop\20160830_11300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9278" y="1578062"/>
            <a:ext cx="8225444" cy="46385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200" i="1" dirty="0" smtClean="0"/>
              <a:t>13.07.1999r. odbyła się wizytacja Gminnej Komisji Oświaty, której celem był przegląd warunków nauki i pracy </a:t>
            </a:r>
            <a:r>
              <a:rPr lang="pl-PL" sz="2000" i="1" dirty="0" smtClean="0"/>
              <a:t>.</a:t>
            </a:r>
            <a:br>
              <a:rPr lang="pl-PL" sz="2000" i="1" dirty="0" smtClean="0"/>
            </a:b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pl-PL" sz="2000" i="1" dirty="0" smtClean="0"/>
          </a:p>
          <a:p>
            <a:pPr>
              <a:buNone/>
            </a:pPr>
            <a:endParaRPr lang="pl-PL" sz="2000" i="1" dirty="0" smtClean="0"/>
          </a:p>
          <a:p>
            <a:pPr>
              <a:buNone/>
            </a:pPr>
            <a:r>
              <a:rPr lang="pl-PL" sz="2000" i="1" dirty="0" smtClean="0"/>
              <a:t>„Dyrektor szkoły przedstawiła koncepcję dotyczącą przystosowania obecnego budynku pod gimnazjum, które od 01.09.1999 rozpocznie swoją działalność. Po odpowiednich przeróbkach budowlanych jest możliwe wydzielenie części szkoły z oddzielnym wejściem, sanitariatami, szatnią               i innymi pomocniczymi pomieszczeniami.”</a:t>
            </a:r>
          </a:p>
          <a:p>
            <a:pPr>
              <a:buNone/>
            </a:pPr>
            <a:endParaRPr lang="pl-PL" sz="2000" i="1" dirty="0" smtClean="0"/>
          </a:p>
          <a:p>
            <a:pPr>
              <a:buNone/>
            </a:pPr>
            <a:r>
              <a:rPr lang="pl-PL" sz="2000" i="1" dirty="0" smtClean="0"/>
              <a:t>W związku z tym rozpoczęto rozbudowę…</a:t>
            </a:r>
            <a:endParaRPr lang="pl-PL" sz="20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„Trwa rozbudowa i modernizacja budynku gimnazjum.”( 2000 r.)</a:t>
            </a:r>
            <a:endParaRPr lang="pl-PL" sz="2000" i="1" dirty="0"/>
          </a:p>
        </p:txBody>
      </p:sp>
      <p:pic>
        <p:nvPicPr>
          <p:cNvPr id="2050" name="Picture 2" descr="C:\Users\Katarzyna\Desktop\kronika\20160808_1324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8676456" cy="54060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Obecny wygląd</a:t>
            </a:r>
            <a:endParaRPr lang="pl-PL" sz="2000" i="1" dirty="0"/>
          </a:p>
        </p:txBody>
      </p:sp>
      <p:pic>
        <p:nvPicPr>
          <p:cNvPr id="1026" name="Picture 2" descr="D:\Dokumenty\Desktop\DSC08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764705"/>
            <a:ext cx="4680520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/>
              <a:t>Pan mgr Tadeusz Uczniak 03.09.2001r. – 31.08.2002r. </a:t>
            </a:r>
            <a:endParaRPr lang="pl-PL" sz="2000" b="1" dirty="0"/>
          </a:p>
        </p:txBody>
      </p:sp>
      <p:pic>
        <p:nvPicPr>
          <p:cNvPr id="2049" name="Picture 1" descr="D:\Dokumenty\Downloads\Tadeusz Ucznia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484784"/>
            <a:ext cx="3522714" cy="4394557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683568" y="6093296"/>
            <a:ext cx="79208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i="1" dirty="0" smtClean="0"/>
              <a:t>W związku z reformą oświaty po rozdziale szkoły na gimnazjum i podstawówkę nowym dyrektorem Gimnazjum został mianowany mgr T. Uczniak .</a:t>
            </a:r>
            <a:endParaRPr lang="pl-PL" i="1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Uroczystość nadania imienia szkole</a:t>
            </a: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 „W dniu 03.06.2002r. na zawsze pozostanie w pamięci uczniów, nauczycieli                 i rodziców. W tym dniu miała miejsce wielka uroczystość. Nastąpiło przywrócenie im. św. Jana </a:t>
            </a:r>
            <a:r>
              <a:rPr lang="pl-PL" sz="2000" i="1" dirty="0" err="1" smtClean="0"/>
              <a:t>Kantego</a:t>
            </a:r>
            <a:r>
              <a:rPr lang="pl-PL" sz="2000" i="1" dirty="0" smtClean="0"/>
              <a:t>  Szkole Podstawowej w Bystrej.”</a:t>
            </a:r>
          </a:p>
          <a:p>
            <a:pPr>
              <a:buNone/>
            </a:pPr>
            <a:endParaRPr lang="pl-PL" sz="2000" i="1" dirty="0" smtClean="0"/>
          </a:p>
          <a:p>
            <a:pPr>
              <a:buNone/>
            </a:pPr>
            <a:r>
              <a:rPr lang="pl-PL" sz="2000" i="1" dirty="0" smtClean="0"/>
              <a:t> O wyborze patrona zdecydowały wyniki ankiet wśród rodziców i uczniów. Szkoła nosiła już to imię w latach 1932-1942r. </a:t>
            </a:r>
          </a:p>
          <a:p>
            <a:pPr>
              <a:buNone/>
            </a:pPr>
            <a:endParaRPr lang="pl-PL" sz="2000" i="1" dirty="0" smtClean="0"/>
          </a:p>
          <a:p>
            <a:pPr>
              <a:buNone/>
            </a:pPr>
            <a:endParaRPr lang="pl-PL" sz="2000" i="1" dirty="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Akt przywrócenia imienia Szkole Podstawowej w Bystrej</a:t>
            </a:r>
            <a:endParaRPr lang="pl-PL" sz="2000" i="1" dirty="0"/>
          </a:p>
        </p:txBody>
      </p:sp>
      <p:pic>
        <p:nvPicPr>
          <p:cNvPr id="1027" name="Picture 3" descr="C:\Users\Katarzyna\Desktop\kronika\20160808_1323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7392" y="1071546"/>
            <a:ext cx="4410624" cy="5572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W tym dniu nastąpiło również poświęcenie sztandaru szkoły ufundowanego przez Parafię Św. Marcina w Bystrej oraz odsłonięcie i poświęcenie tablicy pamiątkowej”.</a:t>
            </a:r>
            <a:endParaRPr lang="pl-PL" sz="2000" dirty="0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l-PL" sz="2000" b="0" i="1" dirty="0" smtClean="0"/>
              <a:t>Przyjęcie sztandaru szkoły przez Panią Dyrektor Ewę Stokłosę </a:t>
            </a:r>
            <a:endParaRPr lang="pl-PL" sz="2000" b="0" i="1" dirty="0"/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l-PL" sz="2000" b="0" i="1" dirty="0" smtClean="0"/>
              <a:t>Uroczyste poświęcenie tablicy pamiątkowej przez ks. biskupa  Kazimierza Nycza</a:t>
            </a:r>
            <a:endParaRPr lang="pl-PL" sz="2000" b="0" i="1" dirty="0"/>
          </a:p>
        </p:txBody>
      </p:sp>
      <p:pic>
        <p:nvPicPr>
          <p:cNvPr id="3074" name="Picture 2" descr="C:\Users\Katarzyna\Desktop\kronika\20160808_13235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7" y="2174875"/>
            <a:ext cx="3602184" cy="4581072"/>
          </a:xfrm>
          <a:prstGeom prst="rect">
            <a:avLst/>
          </a:prstGeom>
          <a:noFill/>
        </p:spPr>
      </p:pic>
      <p:pic>
        <p:nvPicPr>
          <p:cNvPr id="3075" name="Picture 3" descr="C:\Users\Katarzyna\Desktop\kronika\20160808_132346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2174875"/>
            <a:ext cx="4286280" cy="45402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„ Część artystyczna przygotowana i przedstawiona przez nauczycieli i uczniów naszej szkoły.”</a:t>
            </a:r>
            <a:endParaRPr lang="pl-PL" sz="2000" i="1" dirty="0"/>
          </a:p>
        </p:txBody>
      </p:sp>
      <p:pic>
        <p:nvPicPr>
          <p:cNvPr id="4098" name="Picture 2" descr="C:\Users\Katarzyna\Desktop\kronika\20160808_1325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173109"/>
            <a:ext cx="6533985" cy="55928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dirty="0" smtClean="0"/>
              <a:t>Pan Klemens Zagórski 13.12.1886r.-18.08.1888r.</a:t>
            </a:r>
            <a:endParaRPr lang="pl-PL" sz="2000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74198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pl-PL" sz="2000" i="1" dirty="0" smtClean="0"/>
              <a:t>„ Liczba uczniów w tymże roku do szkoły uczęszczających była 132.”</a:t>
            </a:r>
            <a:endParaRPr lang="pl-PL" sz="2000" i="1" dirty="0"/>
          </a:p>
        </p:txBody>
      </p:sp>
      <p:pic>
        <p:nvPicPr>
          <p:cNvPr id="3074" name="Picture 2" descr="C:\Users\Katarzyna\Desktop\kronika\20160707_1313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57290" y="1955477"/>
            <a:ext cx="6072230" cy="46821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2000" i="1" dirty="0" smtClean="0"/>
              <a:t>1 września 2002 r.</a:t>
            </a: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pl-PL" sz="2000" i="1" dirty="0" smtClean="0"/>
              <a:t>„ Decyzją Rady Gminy Bystra-Sidzina  szkoła rozpoczyna pracę w nowo rozbudowanej oprawie zespołowej z połączenia Szkoły Podstawowej                   z Gimnazjum pod wspólną nazwą: </a:t>
            </a:r>
          </a:p>
          <a:p>
            <a:pPr algn="ctr">
              <a:buNone/>
            </a:pPr>
            <a:endParaRPr lang="pl-PL" sz="2000" b="1" i="1" dirty="0" smtClean="0"/>
          </a:p>
          <a:p>
            <a:pPr algn="ctr">
              <a:buNone/>
            </a:pPr>
            <a:r>
              <a:rPr lang="pl-PL" sz="2000" b="1" i="1" dirty="0" smtClean="0"/>
              <a:t>Zespół Szkół im. Św. Jana </a:t>
            </a:r>
            <a:r>
              <a:rPr lang="pl-PL" sz="2000" b="1" i="1" dirty="0" err="1" smtClean="0"/>
              <a:t>Kantego</a:t>
            </a:r>
            <a:r>
              <a:rPr lang="pl-PL" sz="2000" b="1" i="1" dirty="0" smtClean="0"/>
              <a:t> w Bystrej</a:t>
            </a:r>
          </a:p>
          <a:p>
            <a:pPr algn="ctr">
              <a:buNone/>
            </a:pPr>
            <a:endParaRPr lang="pl-PL" sz="2000" b="1" i="1" dirty="0" smtClean="0"/>
          </a:p>
          <a:p>
            <a:pPr algn="ctr">
              <a:buNone/>
            </a:pPr>
            <a:r>
              <a:rPr lang="pl-PL" sz="2000" i="1" dirty="0" smtClean="0"/>
              <a:t>Kierownictwo i patronat nad Zespołem powierzono                                                  Dyrektorce Pani mgr Ewie Stokłosie .”                      </a:t>
            </a:r>
            <a:endParaRPr lang="pl-PL" sz="2000" i="1" dirty="0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25.03.2004r. poświęcenie sal lekcyjnych Gimnazjum</a:t>
            </a:r>
            <a:endParaRPr lang="pl-PL" sz="2000" i="1" dirty="0"/>
          </a:p>
        </p:txBody>
      </p:sp>
      <p:pic>
        <p:nvPicPr>
          <p:cNvPr id="5122" name="Picture 2" descr="C:\Users\Katarzyna\Desktop\kronika\20160808_1326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253" y="1214422"/>
            <a:ext cx="8841042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Goście zaproszeni na uroczystość poświęcenia nowych sal lekcyjnych</a:t>
            </a:r>
            <a:endParaRPr lang="pl-PL" sz="2000" i="1" dirty="0"/>
          </a:p>
        </p:txBody>
      </p:sp>
      <p:pic>
        <p:nvPicPr>
          <p:cNvPr id="6146" name="Picture 2" descr="C:\Users\Katarzyna\Desktop\kronika\20160808_1327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31" y="1357298"/>
            <a:ext cx="8944270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95536" y="1412776"/>
            <a:ext cx="828092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b="1" i="1" dirty="0" smtClean="0"/>
              <a:t>SOCRATES COMENIUS </a:t>
            </a:r>
            <a:r>
              <a:rPr lang="pl-PL" i="1" dirty="0" smtClean="0"/>
              <a:t/>
            </a:r>
            <a:br>
              <a:rPr lang="pl-PL" i="1" dirty="0" smtClean="0"/>
            </a:br>
            <a:endParaRPr lang="pl-PL" i="1" dirty="0" smtClean="0"/>
          </a:p>
          <a:p>
            <a:pPr algn="ctr"/>
            <a:endParaRPr lang="pl-PL" i="1" dirty="0" smtClean="0"/>
          </a:p>
          <a:p>
            <a:pPr algn="ctr"/>
            <a:r>
              <a:rPr lang="pl-PL" sz="2400" i="1" dirty="0" smtClean="0"/>
              <a:t>Zespół Szkół w Bystrej rozpoczął pierwszą partnerską współpracę                                                               z Finlandią i Belgią</a:t>
            </a:r>
            <a:endParaRPr lang="pl-PL" sz="2400" dirty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/>
            </a:r>
            <a:br>
              <a:rPr lang="pl-PL" sz="2000" i="1" dirty="0" smtClean="0"/>
            </a:br>
            <a:r>
              <a:rPr lang="pl-PL" sz="2000" i="1" dirty="0" smtClean="0"/>
              <a:t>Wizyta robocza naszych nauczycieli w Finlandii w dniach 12.10 - 17.10.2005r.</a:t>
            </a:r>
            <a:br>
              <a:rPr lang="pl-PL" sz="2000" i="1" dirty="0" smtClean="0"/>
            </a:br>
            <a:endParaRPr lang="pl-PL" sz="2000" i="1" dirty="0"/>
          </a:p>
        </p:txBody>
      </p:sp>
      <p:pic>
        <p:nvPicPr>
          <p:cNvPr id="4" name="Picture 2" descr="C:\Users\Katarzyna\Desktop\kronika\20160808_132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035009"/>
            <a:ext cx="8352928" cy="56563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pl-PL" sz="2000" i="1" dirty="0" smtClean="0"/>
              <a:t> Wizyta nauczycieli z Finlandii i Belgii w Bystrej  w dniach 17.05.-21.05.2006r.</a:t>
            </a:r>
            <a:endParaRPr lang="pl-PL" sz="2000" i="1" dirty="0"/>
          </a:p>
        </p:txBody>
      </p:sp>
      <p:pic>
        <p:nvPicPr>
          <p:cNvPr id="7170" name="Picture 2" descr="C:\Users\Katarzyna\Desktop\kronika\20160808_1305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" y="1214423"/>
            <a:ext cx="8975148" cy="564357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dirty="0" smtClean="0"/>
              <a:t>Wizyta robocza w Belgii w dniach 18.10.-22.10.2006r.</a:t>
            </a:r>
            <a:endParaRPr lang="pl-PL" sz="2000" dirty="0"/>
          </a:p>
        </p:txBody>
      </p:sp>
      <p:pic>
        <p:nvPicPr>
          <p:cNvPr id="8194" name="Picture 2" descr="C:\Users\Katarzyna\Desktop\kronika\20160808_13063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00628"/>
            <a:ext cx="8429684" cy="58238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Wizyta nauczycieli z Finlandii i Belgii w Bystrej  w dniach 17.10.-21.10.2007r.</a:t>
            </a:r>
            <a:endParaRPr lang="pl-PL" sz="2000" dirty="0"/>
          </a:p>
        </p:txBody>
      </p:sp>
      <p:pic>
        <p:nvPicPr>
          <p:cNvPr id="2051" name="Picture 3" descr="C:\Users\Katarzyna\Desktop\kronika\20160808_130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036" y="1067090"/>
            <a:ext cx="8714092" cy="52194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Ostatnia wizyta robocza w ramach projektu Comenius w Belgii 07.05-11.05.2008r.</a:t>
            </a:r>
            <a:endParaRPr lang="pl-PL" sz="2000" i="1" dirty="0"/>
          </a:p>
        </p:txBody>
      </p:sp>
      <p:pic>
        <p:nvPicPr>
          <p:cNvPr id="1026" name="Picture 2" descr="C:\Users\Katarzyna\Desktop\kronika\20160808_1329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00174"/>
            <a:ext cx="9153905" cy="51490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829576" cy="868346"/>
          </a:xfrm>
        </p:spPr>
        <p:txBody>
          <a:bodyPr>
            <a:normAutofit/>
          </a:bodyPr>
          <a:lstStyle/>
          <a:p>
            <a:r>
              <a:rPr lang="pl-PL" sz="2000" i="1" dirty="0" smtClean="0"/>
              <a:t>COMENIUS –uczenie się przez całe życie </a:t>
            </a:r>
            <a:br>
              <a:rPr lang="pl-PL" sz="2000" i="1" dirty="0" smtClean="0"/>
            </a:br>
            <a:r>
              <a:rPr lang="pl-PL" sz="2000" i="1" dirty="0" smtClean="0"/>
              <a:t>„</a:t>
            </a:r>
            <a:r>
              <a:rPr lang="pl-PL" sz="2000" i="1" dirty="0" err="1" smtClean="0"/>
              <a:t>Carpe</a:t>
            </a:r>
            <a:r>
              <a:rPr lang="pl-PL" sz="2000" i="1" dirty="0" smtClean="0"/>
              <a:t> </a:t>
            </a:r>
            <a:r>
              <a:rPr lang="pl-PL" sz="2000" i="1" dirty="0" err="1" smtClean="0"/>
              <a:t>diem</a:t>
            </a:r>
            <a:r>
              <a:rPr lang="pl-PL" sz="2000" i="1" dirty="0" smtClean="0"/>
              <a:t>” – z Turcją </a:t>
            </a:r>
            <a:endParaRPr lang="pl-PL" sz="2000" i="1" dirty="0"/>
          </a:p>
        </p:txBody>
      </p:sp>
      <p:pic>
        <p:nvPicPr>
          <p:cNvPr id="7170" name="Picture 2" descr="C:\Users\Katarzyna\Desktop\kronika\20160809_1632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13402"/>
            <a:ext cx="8937221" cy="5844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b="1" i="1" dirty="0" smtClean="0"/>
              <a:t>Pan Jan </a:t>
            </a:r>
            <a:r>
              <a:rPr lang="pl-PL" sz="2000" b="1" i="1" dirty="0" err="1" smtClean="0"/>
              <a:t>Dyrcz</a:t>
            </a:r>
            <a:r>
              <a:rPr lang="pl-PL" sz="2000" b="1" i="1" dirty="0" smtClean="0"/>
              <a:t> 19.08.1888r. – 5.02.1890r.</a:t>
            </a:r>
            <a:endParaRPr lang="pl-PL" sz="2000" b="1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>
              <a:buNone/>
            </a:pPr>
            <a:endParaRPr lang="pl-PL" sz="2000" i="1" dirty="0" smtClean="0"/>
          </a:p>
          <a:p>
            <a:pPr algn="just">
              <a:buNone/>
            </a:pPr>
            <a:endParaRPr lang="pl-PL" sz="2000" i="1" dirty="0" smtClean="0"/>
          </a:p>
          <a:p>
            <a:pPr algn="just">
              <a:buNone/>
            </a:pPr>
            <a:r>
              <a:rPr lang="pl-PL" sz="2000" i="1" dirty="0" smtClean="0"/>
              <a:t>„ Na naukę codzienną na rok szkolny 1888/889 </a:t>
            </a:r>
            <a:r>
              <a:rPr lang="pl-PL" sz="2000" i="1" dirty="0" err="1" smtClean="0"/>
              <a:t>t.j</a:t>
            </a:r>
            <a:r>
              <a:rPr lang="pl-PL" sz="2000" i="1" dirty="0" smtClean="0"/>
              <a:t>. I, II, III i IV rok nauki zostało zapisanych w miesiącu wrześniu, chłopców 56, dziewcząt 69 - zaś na naukę dopełniającą chłopców 34, dziewcząt 23, reszta dzieci w wieku szkolnym będąca w liczbie 96 w części jako fizycznie i umysłowo ułomne uwolniono, niektóre zaś uczęszczają z powodu bliższej odległości do szkoły w Osielcu </a:t>
            </a:r>
          </a:p>
          <a:p>
            <a:pPr algn="just">
              <a:buNone/>
            </a:pPr>
            <a:r>
              <a:rPr lang="pl-PL" sz="2000" i="1" dirty="0" smtClean="0"/>
              <a:t>      i Sidzinie.” </a:t>
            </a:r>
          </a:p>
          <a:p>
            <a:pPr>
              <a:buNone/>
            </a:pPr>
            <a:endParaRPr lang="pl-PL" dirty="0"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Wizyta nauczycieli z Turcji w naszej szkole 9.11-13.11. 2009 </a:t>
            </a:r>
            <a:endParaRPr lang="pl-PL" sz="2000" i="1" dirty="0"/>
          </a:p>
        </p:txBody>
      </p:sp>
      <p:pic>
        <p:nvPicPr>
          <p:cNvPr id="8194" name="Picture 2" descr="C:\Users\Katarzyna\Desktop\kronika\20160809_16323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801" y="1643050"/>
            <a:ext cx="8994979" cy="45005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Wizyta naszych uczniów i nauczycieli w Turcji, maj 2010</a:t>
            </a:r>
            <a:endParaRPr lang="pl-PL" sz="2000" i="1" dirty="0"/>
          </a:p>
        </p:txBody>
      </p:sp>
      <p:pic>
        <p:nvPicPr>
          <p:cNvPr id="9219" name="Picture 3" descr="C:\Users\Katarzyna\Desktop\kronika\20160809_16332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214422"/>
            <a:ext cx="8855782" cy="49292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Wizyta  uczniów z Turcji w naszej szkole i miejscowości,  luty 2011</a:t>
            </a:r>
            <a:endParaRPr lang="pl-PL" sz="2000" dirty="0"/>
          </a:p>
        </p:txBody>
      </p:sp>
      <p:pic>
        <p:nvPicPr>
          <p:cNvPr id="8194" name="Picture 2" descr="D:\Dokumenty\Desktop\20160823_09495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8359" y="1196752"/>
            <a:ext cx="8028097" cy="53917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296144"/>
          </a:xfrm>
        </p:spPr>
        <p:txBody>
          <a:bodyPr>
            <a:normAutofit fontScale="90000"/>
          </a:bodyPr>
          <a:lstStyle/>
          <a:p>
            <a:r>
              <a:rPr lang="pl-PL" sz="2200" i="1" dirty="0" smtClean="0"/>
              <a:t/>
            </a:r>
            <a:br>
              <a:rPr lang="pl-PL" sz="2200" i="1" dirty="0" smtClean="0"/>
            </a:br>
            <a:r>
              <a:rPr lang="pl-PL" sz="2200" i="1" dirty="0" smtClean="0"/>
              <a:t>Comenius 2012-2014 </a:t>
            </a:r>
            <a:br>
              <a:rPr lang="pl-PL" sz="2200" i="1" dirty="0" smtClean="0"/>
            </a:br>
            <a:r>
              <a:rPr lang="pl-PL" sz="2200" i="1" dirty="0" smtClean="0"/>
              <a:t> Budowanie Przyjaźni przez Sport</a:t>
            </a:r>
            <a:r>
              <a:rPr lang="pl-PL" b="1" dirty="0" smtClean="0"/>
              <a:t/>
            </a:r>
            <a:br>
              <a:rPr lang="pl-PL" b="1" dirty="0" smtClean="0"/>
            </a:br>
            <a:endParaRPr lang="pl-PL" dirty="0"/>
          </a:p>
        </p:txBody>
      </p:sp>
      <p:pic>
        <p:nvPicPr>
          <p:cNvPr id="4" name="Picture 2" descr="D:\Dokumenty\Desktop\obraz comeniu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119474"/>
            <a:ext cx="7560840" cy="56706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Wizyta robocza we Włoszech </a:t>
            </a:r>
            <a:endParaRPr lang="pl-PL" sz="2000" dirty="0"/>
          </a:p>
        </p:txBody>
      </p:sp>
      <p:pic>
        <p:nvPicPr>
          <p:cNvPr id="7170" name="Picture 2" descr="D:\Dokumenty\Desktop\20160823_1014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280920" cy="54633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W dniach 07.10-11.10.2013 r. Zespół Szkół odwiedzili nauczyciele ze szkół z Anglii, Niemiec, Włoch i Turcji.</a:t>
            </a:r>
            <a:endParaRPr lang="pl-PL" sz="2000" i="1" dirty="0"/>
          </a:p>
        </p:txBody>
      </p:sp>
      <p:pic>
        <p:nvPicPr>
          <p:cNvPr id="1026" name="Picture 2" descr="D:\Dokumenty\Desktop\DSC022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403394"/>
            <a:ext cx="7056784" cy="5292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Comenius 2013-2015</a:t>
            </a:r>
            <a:br>
              <a:rPr lang="pl-PL" sz="2000" i="1" dirty="0" smtClean="0"/>
            </a:br>
            <a:r>
              <a:rPr lang="pl-PL" sz="2000" i="1" dirty="0" smtClean="0"/>
              <a:t>Kto chce być stereotypem?</a:t>
            </a:r>
            <a:br>
              <a:rPr lang="pl-PL" sz="2000" i="1" dirty="0" smtClean="0"/>
            </a:br>
            <a:endParaRPr lang="pl-PL" sz="2000" i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Wizyta robocza w Hiszpanii, 2013</a:t>
            </a:r>
            <a:endParaRPr lang="pl-PL" sz="2000" dirty="0"/>
          </a:p>
        </p:txBody>
      </p:sp>
      <p:pic>
        <p:nvPicPr>
          <p:cNvPr id="6146" name="Picture 2" descr="D:\Dokumenty\Desktop\20160823_1035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76649"/>
            <a:ext cx="8568952" cy="56202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z="2000" i="1" dirty="0" smtClean="0"/>
              <a:t>Wizyta robocza w Anglii, 2014 </a:t>
            </a:r>
            <a:endParaRPr lang="pl-PL" dirty="0"/>
          </a:p>
        </p:txBody>
      </p:sp>
      <p:pic>
        <p:nvPicPr>
          <p:cNvPr id="4098" name="Picture 2" descr="D:\Dokumenty\Desktop\20160823_1036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426" y="1268760"/>
            <a:ext cx="8461047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000" i="1" dirty="0" smtClean="0"/>
              <a:t>Wizyta robocza we Francji w dniach 19.05.-23.05.2014r.</a:t>
            </a:r>
            <a:endParaRPr lang="pl-PL" sz="2000" i="1" dirty="0"/>
          </a:p>
        </p:txBody>
      </p:sp>
      <p:pic>
        <p:nvPicPr>
          <p:cNvPr id="2050" name="Picture 2" descr="D:\Zdjęcia\Francja prezentacja\DSC038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5" y="1054870"/>
            <a:ext cx="7389976" cy="55424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4716</TotalTime>
  <Words>3180</Words>
  <Application>Microsoft Office PowerPoint</Application>
  <PresentationFormat>Pokaz na ekranie (4:3)</PresentationFormat>
  <Paragraphs>239</Paragraphs>
  <Slides>120</Slides>
  <Notes>3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120</vt:i4>
      </vt:variant>
    </vt:vector>
  </HeadingPairs>
  <TitlesOfParts>
    <vt:vector size="121" baseType="lpstr">
      <vt:lpstr>Motyw pakietu Office</vt:lpstr>
      <vt:lpstr>Z  KART KRONIKI SZKOLNEJ   od 1866 r.</vt:lpstr>
      <vt:lpstr>POCZĄTKI SZKOLNICTWA LATA 1866 - 1886</vt:lpstr>
      <vt:lpstr>Slajd 3</vt:lpstr>
      <vt:lpstr> </vt:lpstr>
      <vt:lpstr>Slajd 5</vt:lpstr>
      <vt:lpstr>Rozpoczęcie działalności zreorganizowanej szkoły filialnej orzeczeniem ck. Krajowej Rady Szkolnej we Lwowie z dnia 20 lipca 1885 roku.</vt:lpstr>
      <vt:lpstr>P. Sebastian Tworzydło 10.09.1886 – 12.12.1886 </vt:lpstr>
      <vt:lpstr>Pan Klemens Zagórski 13.12.1886r.-18.08.1888r.</vt:lpstr>
      <vt:lpstr>Pan Jan Dyrcz 19.08.1888r. – 5.02.1890r.</vt:lpstr>
      <vt:lpstr>Pan Józef Duda 06.02.1890r.-27.08.1892r.</vt:lpstr>
      <vt:lpstr>Pan Jan Mikołajczyk  28.08.1892r. – 31.10.1928r.</vt:lpstr>
      <vt:lpstr>„Szkoła filialna w Bystrej zostaje na mocy rozporządzenia Wysokiej ck. Krajowej Rady Szkolnej we Lwowie z dnia 11 maja 1892r. przemieniona  na szkołę etatową i nauczyciel tejże szkoły pobierać będzie kwotę 300 złoty rocznie.” </vt:lpstr>
      <vt:lpstr>„W miesiącu sierpniu 1902 roku została szkoła jednoklasowa przeistoczona na        dwuklasową rozporz. Wysokiej  ck. Rady Szkolnej Krajowej we Lwowie      z dnia 1 września 1902 r.”</vt:lpstr>
      <vt:lpstr>„Z końcem października  1918 r. w Galicyi rządy austryackie przestały istnieć       a wprowadzone zostały rządy Polskiej Komisji Likwidacyjnej  ustawy             i rozporządzenia dotychczasowe  na razie zachowuje się w pełnej mocy      tylko język niemiecki w szkołach ludowych w klasie III i IV przestaje być       obowiązkowym.  Nacisk  kłaść należy na naukę języka polskiego i literatury ojczystej.” </vt:lpstr>
      <vt:lpstr>„W roku szkolnym 1923/24 rocznik piąty, szósty i siódmy odbywał naukę w sali      wynajętej u Wawrzyńca Pyrtka. </vt:lpstr>
      <vt:lpstr>„    W r. 1924 utworzona została Rada Szkolna Powiatowa w Makowie do         której szkoła w Bystrej została przydzielona  odłączając od Rady        Szkolnej Powiatowej w Myślenicach.  W r. 1925 tutejsza szkoła 2 klasowa została przeistoczona na 4 klasową.”</vt:lpstr>
      <vt:lpstr>Pani Aleksandra Mikołajczyk 01.11.1928r.-31.07.1930r.</vt:lpstr>
      <vt:lpstr>Pan Bazyli Hrywna 01.08.1930r.-31.03.1959r. </vt:lpstr>
      <vt:lpstr>Począwszy od roku 1930 w szkole odbywały się  następujące uroczystości     rocznicowe i patriotyczne oraz inne uroczystości szkolne:</vt:lpstr>
      <vt:lpstr>Nowy kierownik bardzo aktywnie włączył się w życie wsi. </vt:lpstr>
      <vt:lpstr>„ Z budynków gospodarczych postawiono w roku 1939 i oddano do użytku        stajenkę, stodółkę, drwalkę, gnojownię, zbiornik na gnojówkę, kanał        ustępowy. Zburzono starą stajenkę, która była tuż pod gankiem od strony       wschodniej. W ten sposób szkoła przybrała nieco na estetycznym wyglądzie        i pod względem higienicznym. Postawiono też w tym roku nową studnie        z pompą.”  ( po kilku latach starania)</vt:lpstr>
      <vt:lpstr> „ W dniu 22 sierpnia 1939 r. nastąpiła imienna mobilizacja pewnych żołnierzy       rezerwy. Do takich osób należał też i kierownik szkoły p. Bazyli Hrywna.        Został on powołany do Krakowa  do Dowództwa Okręgu Korpusu……….    Wrócił do domu po wędrówce 4 – tygodniowej na wschód – w dniu 30       września 1939 r.”</vt:lpstr>
      <vt:lpstr>„Na mocy okólniku Nr. 1 i Nr. 2 Starosty niemieckiego w Nowym Targu z dnia      18 V 1940 r. kazano usunąć ze szkół polskich wszystkie podręczniki do śpiewu,     historii, geografii, wszystkie obrazy, emblematy, napisy, które przypominają      czyny albo osoby polskiej historii albo są wyrazem narodowo-polskiego      uczucia.”</vt:lpstr>
      <vt:lpstr>Od 1941 roku ograniczono naukę rachunków do podręcznika „ Łatwe rachunki dla       pierwszej klasy szkół powszechnych”.  Nauczyciel języka polskiego zobowiązany był do prenumerowania „Sterna”, który       był obowiązkową lekturą dla uczniów. </vt:lpstr>
      <vt:lpstr>„ Rok szkolny 1944/45 był najsmutniejszym ze wszystkich lat wojennych. Rok       szkolny  nie rozpoczął się zupełnie. Od początku lipca 1944 roku sale szkolne      własne i wynajęte były zajęte przez wojsko niemieckie, tak zwanych       rekonwalescentów.”</vt:lpstr>
      <vt:lpstr>   „Staraniem ob. kierownika szkoły Bazylego Hrywny otrzymano z Dyrekcji Lasów     w Krakowie zezwolenie na używanie jednego pokoju na parterze w budynku      Nadleśnictwa Państwowego w Bystrej dla celów nauczania.”      ( od 1946r. do 1959r.)           </vt:lpstr>
      <vt:lpstr>„Zarząd gminny wynajął od 1 lutego 1946 roku maleńką izdebkę w domu Kulki      Franciszka. Na wynajęcie takiej sali trzeba było czekać 5 miesięcy.” </vt:lpstr>
      <vt:lpstr>Lekcje odbywały się również w salach wynajętych w pobliżu głównego budynku szkolnego.  U Morawkowej Stefanii od 1948 r. do 1956r.  </vt:lpstr>
      <vt:lpstr>U Pyrtka Wawrzyńca od 1948 r. do 1953r.</vt:lpstr>
      <vt:lpstr> U Mikołajczyka Edwarda od 1956r. do 1959r.</vt:lpstr>
      <vt:lpstr>„Organizacje młodzieżowe odegrały ważną rolę w wychowaniu.         Należały do nich:   - Związek Harcerstwa Polskiego - Polski Czerwony Krzyż - Szkolne Koło Odbudowy Warszawy - Szkolna Kasa Oszczędności - Koło Towarzystwa Przyjaźni Polsko Radzieckiej” </vt:lpstr>
      <vt:lpstr>Budowa nowej szkoły</vt:lpstr>
      <vt:lpstr>Pani Józefa Mikołajczyk 01.04.1959 r.-31.08.1959 r.</vt:lpstr>
      <vt:lpstr>„ Dnia 13 czerwca 1959r. oddano komisyjnie nową szkołę, wybudowaną na gruncie szkolnym.”</vt:lpstr>
      <vt:lpstr>Slajd 35</vt:lpstr>
      <vt:lpstr>Pan Stanisław Kłapa 01.09.1959 r.-31.08.1983 r.</vt:lpstr>
      <vt:lpstr>„W dniu 3.12.1959r. została otwarta, dla absolwentów kl.VII szkoły podstawowej, dwuletnia Szkoła Przysposobienia Rolniczego w Bystrej, która mieści się w budynku tut. szkoły podstawowej.”   ( Miejscowe społeczeństwo nie wykazywało większego zainteresowania tego rodzaju szkołą).</vt:lpstr>
      <vt:lpstr>„Część szkolnych gruntów ornych ( za ogrodzeniem) przeznaczono na szkolne boisko sportowe. Młodzież szkolna z wiosną 1960r. przystąpiła do prac przy urządzeniu boiska sportowego.” „Na prace przy budowie boiska sportowego część mieszkańców patrzyła nieprzychylnie żałując orną ziemię na plac do gier i zabaw – co uważali za zbyteczne. Woleliby widzieć te ziemię uprawianą przez kierownika szkoły, nauczycieli lub wydzierżawioną miejscowym rolnikom pod uprawę.”  </vt:lpstr>
      <vt:lpstr> Od 1960r. budynek szkoły w okresie wakacji użytkowany jest przez kolonie           letnie dla dzieci pracowników Miejskiego Przedsiębiorstwa Wodociągów        i Kanalizacji.                                             </vt:lpstr>
      <vt:lpstr>Bystra 10.2.1961r. „Komitet Rodzicielski przy tut. szkole ufundował szkole telewizor marki „Orion”.      Z audycji telewizyjnych korzysta młodzież szkolna i  miejscowa ludność, która       bardzo licznie przychodzi wieczorami oglądać program, spędzając kulturalnie      wolny czas.” </vt:lpstr>
      <vt:lpstr>W tym okresie zamieniono piece na centralne ogrzewanie, powstała szkolna                kuchnia, budynek pierwotnie przeznaczony na plebanię zaadaptowano        na dom nauczyciela. </vt:lpstr>
      <vt:lpstr>Obchody 100-lecia szkoły   „ W dniu 21.01.1967r. w budynku szkolnym odbyła się uroczysta sesja GRN w Bystrej związana z 100-rocznicą miejscowej szkoły”.   </vt:lpstr>
      <vt:lpstr>„W części artystycznej wystąpiły zespoły szkoły – jubilatki. Zorganizowana została również wystawa prac ręcznych uczniów.”</vt:lpstr>
      <vt:lpstr>Slajd 44</vt:lpstr>
      <vt:lpstr>U Hajosa Józefa od 1966 do 1967 </vt:lpstr>
      <vt:lpstr>Na Plebanii od 1976 do 1989 (religia),  1990 II klasa SP</vt:lpstr>
      <vt:lpstr>Bystra 1.02.1971  W dniu 30 stycznia 1971 odbyła się uroczystość szkolna związana z nadaniem     tut. szkole imienia 25 – lecia PRL. W uroczystości wzięli udział : sekretarz KP PZPR mg Józef Wojtyczka,      insp. szkoły Jan Zaporowski, sekr. Zw. Oddz. Pow. ZNP – Helena Ciuła,      komendant  Hufca ZHP – Stanisław Ciuła, przedstawiciele miejscowych władz    organizacji politycznych  i społecznych    oraz mieszkańcy wsi Bystra.   Część artystyczną przygotowała młodzież szkolna  pod kierunkiem nauczycieli.    </vt:lpstr>
      <vt:lpstr>Bystra 27.11.1971</vt:lpstr>
      <vt:lpstr>Slajd 49</vt:lpstr>
      <vt:lpstr>Slajd 50</vt:lpstr>
      <vt:lpstr>Slajd 51</vt:lpstr>
      <vt:lpstr>Pan mgr Stefan Gawlas 01.09.1983r. – 31.08.1991r.</vt:lpstr>
      <vt:lpstr>Pani Natalia Gacek 01.09.1991r. – 31.08.1992r.</vt:lpstr>
      <vt:lpstr>W dalszym ciągu trwają prace wykończeniowe w domu nauczyciela.  Osuszany jest również budynek starej szkoły i remontowane są w niej sale       lekcyjne przy udziale rodziców .  </vt:lpstr>
      <vt:lpstr>Pani mgr Ewa Stokłosa od 01.09.1992r.</vt:lpstr>
      <vt:lpstr>„Rok szkolny 1992/93  był rokiem przełomowym w pracy szkoły.      Nastąpiły duże zmiany na terenie tutejszej jednostki administracyjnej.       Powstała nowa gmina Bystra-Sidzina z siedzibą w Bystrej, z korzyścią       dla pracy szkoły.  Na stanowisko dyrektora naszej szkoły została powołana Pani Ewa Stokłosa,       zaś Pani Maria Basiura na stanowisko wicedyrektora.” </vt:lpstr>
      <vt:lpstr>„Jednak największą zasługą Dyrekcji Szkoły było to, że potrafiła rozbudzić samorządność Komitetu Rodzicielskiego i pobudzić go do pracy na rzecz szkoły (festyny, zabawy dochodowe, prace społeczne).” </vt:lpstr>
      <vt:lpstr>„ W dniu 29.06.1993r. Rada Gminy Bystra-Sidzina podjęła uchwałę nr XI/70/93 w sprawie przejęcia szkół podstawowych przez samorząd gminny.”   Formalne przejęcie nastąpiło 01.01.1994r.</vt:lpstr>
      <vt:lpstr>„ Bardzo ważną inwestycją prowadzoną przez Urząd Gminy Bystra-Sidzina      poprzez odpowiednich  fachowców jest rozbudowa szkoły w Bystrej. Od maja 1996r. trwają intensywne prace ( rozpoczęto roboty ziemne i budowę     nowych pomieszczeń). Wykonano makietę nowego budynku i przedstawiono        ja rodzicom na zebraniu szkolnym).”  „Projekt zakłada budowę pełnowymiarowej sali gimnastycznej 12m x 24m,      zaplecze sportowe, natryski, sanitariaty, przewiązkę z szatnią oraz dwa        gabinety przedmiotowe.”</vt:lpstr>
      <vt:lpstr>„ Budowa sali gimnastycznej to ważny element życia naszej szkoły” I etap budowy sali gimnastycznej</vt:lpstr>
      <vt:lpstr>II etap budowy sali gimnastycznej</vt:lpstr>
      <vt:lpstr>III etap budowy sali gimnastycznej</vt:lpstr>
      <vt:lpstr>IV etap budowy sali gimnastycznej</vt:lpstr>
      <vt:lpstr>Jednocześnie trwa budowa nowego skrzydła szkoły</vt:lpstr>
      <vt:lpstr>„Obok budowy nowego skrzydła prowadzony jest równolegle remont starego budynku”. </vt:lpstr>
      <vt:lpstr>Budynek szkolny w roku 1997</vt:lpstr>
      <vt:lpstr>Uroczystość otwarcia nowej części szkoły oraz sali gimnastycznej odbyła się21 września 1998r. </vt:lpstr>
      <vt:lpstr>„Po przywitaniu i przemówieniach gości uczniowie Szkoły Podstawowej                  w Bystrej przedstawili krótki program artystyczny”.</vt:lpstr>
      <vt:lpstr>Inwestycja trwała dwa i pół roku. Szkoła wzbogaciła się o salę gimnastyczną, dwie dodatkowe sale lekcyjne i szatnię. (1998r.)</vt:lpstr>
      <vt:lpstr>„Piękna sala gimnastyczna już jest, przyszła kolej na boisko sportowe.”</vt:lpstr>
      <vt:lpstr>Wykonano wielofunkcyjne boisko tartanowe do piłki siatkowej i koszykowej, bieżnię, boisko trawiaste oraz kort tenisowy.</vt:lpstr>
      <vt:lpstr>  13.07.1999r. odbyła się wizytacja Gminnej Komisji Oświaty, której celem był przegląd warunków nauki i pracy . </vt:lpstr>
      <vt:lpstr>„Trwa rozbudowa i modernizacja budynku gimnazjum.”( 2000 r.)</vt:lpstr>
      <vt:lpstr>Obecny wygląd</vt:lpstr>
      <vt:lpstr>Pan mgr Tadeusz Uczniak 03.09.2001r. – 31.08.2002r. </vt:lpstr>
      <vt:lpstr>Uroczystość nadania imienia szkole</vt:lpstr>
      <vt:lpstr>Akt przywrócenia imienia Szkole Podstawowej w Bystrej</vt:lpstr>
      <vt:lpstr>W tym dniu nastąpiło również poświęcenie sztandaru szkoły ufundowanego przez Parafię Św. Marcina w Bystrej oraz odsłonięcie i poświęcenie tablicy pamiątkowej”.</vt:lpstr>
      <vt:lpstr>„ Część artystyczna przygotowana i przedstawiona przez nauczycieli i uczniów naszej szkoły.”</vt:lpstr>
      <vt:lpstr>1 września 2002 r.</vt:lpstr>
      <vt:lpstr>25.03.2004r. poświęcenie sal lekcyjnych Gimnazjum</vt:lpstr>
      <vt:lpstr>Goście zaproszeni na uroczystość poświęcenia nowych sal lekcyjnych</vt:lpstr>
      <vt:lpstr>Slajd 83</vt:lpstr>
      <vt:lpstr> Wizyta robocza naszych nauczycieli w Finlandii w dniach 12.10 - 17.10.2005r. </vt:lpstr>
      <vt:lpstr> Wizyta nauczycieli z Finlandii i Belgii w Bystrej  w dniach 17.05.-21.05.2006r.</vt:lpstr>
      <vt:lpstr>Wizyta robocza w Belgii w dniach 18.10.-22.10.2006r.</vt:lpstr>
      <vt:lpstr>Wizyta nauczycieli z Finlandii i Belgii w Bystrej  w dniach 17.10.-21.10.2007r.</vt:lpstr>
      <vt:lpstr>Ostatnia wizyta robocza w ramach projektu Comenius w Belgii 07.05-11.05.2008r.</vt:lpstr>
      <vt:lpstr>COMENIUS –uczenie się przez całe życie  „Carpe diem” – z Turcją </vt:lpstr>
      <vt:lpstr>Wizyta nauczycieli z Turcji w naszej szkole 9.11-13.11. 2009 </vt:lpstr>
      <vt:lpstr>Wizyta naszych uczniów i nauczycieli w Turcji, maj 2010</vt:lpstr>
      <vt:lpstr>Wizyta  uczniów z Turcji w naszej szkole i miejscowości,  luty 2011</vt:lpstr>
      <vt:lpstr> Comenius 2012-2014   Budowanie Przyjaźni przez Sport </vt:lpstr>
      <vt:lpstr>Wizyta robocza we Włoszech </vt:lpstr>
      <vt:lpstr>W dniach 07.10-11.10.2013 r. Zespół Szkół odwiedzili nauczyciele ze szkół z Anglii, Niemiec, Włoch i Turcji.</vt:lpstr>
      <vt:lpstr>Comenius 2013-2015 Kto chce być stereotypem? </vt:lpstr>
      <vt:lpstr>Wizyta robocza w Hiszpanii, 2013</vt:lpstr>
      <vt:lpstr>Wizyta robocza w Anglii, 2014 </vt:lpstr>
      <vt:lpstr>Wizyta robocza we Francji w dniach 19.05.-23.05.2014r.</vt:lpstr>
      <vt:lpstr>Wizyta robocza w Turcji w dniach 9.03-13.03.2015r.</vt:lpstr>
      <vt:lpstr>W roku 2008 rozpoczęto współpracę Gmin Kępice Bystra- Sidzina.    Młodzież naszej szkoły corocznie przebywa na dziesięciodniowym wyjeździe,  zwiedzając piękne okolice woj. warmińsko – pomorskiego .  </vt:lpstr>
      <vt:lpstr>Kępice  8-15 czerwca 2008r. </vt:lpstr>
      <vt:lpstr>Przytocko , gmina Kępice   lipiec 2014</vt:lpstr>
      <vt:lpstr>Przytocko  1.08.-10.08.2016r.</vt:lpstr>
      <vt:lpstr>Nasi uczniowie wraz z nauczycielami zwiedzają zabytki Europy.    Celem ich podróży stają się: </vt:lpstr>
      <vt:lpstr> Londyn 2009</vt:lpstr>
      <vt:lpstr>Londyn 2015</vt:lpstr>
      <vt:lpstr>Włochy 2009</vt:lpstr>
      <vt:lpstr>Francja 2009</vt:lpstr>
      <vt:lpstr>Realizacja projektów współfinansowanych przez Unię Europejską  w latach 2013-2015. Mające na celu wyrównywanie szans edukacyjnych uczniów.</vt:lpstr>
      <vt:lpstr>W szkole podstawowej realizowano projekt „Nauka mnie szuka”</vt:lpstr>
      <vt:lpstr>W gimnazjum realizowano projekt „Chcę się uczyć”</vt:lpstr>
      <vt:lpstr>Realizacja projektu nauki pływania pt. „Już pływam”</vt:lpstr>
      <vt:lpstr>Realizacja projektu nauki jazdy na nartach pt. „Jeżdżę z głową”</vt:lpstr>
      <vt:lpstr>Rozbudowa szkoły podstawowej </vt:lpstr>
      <vt:lpstr>I etap budowy</vt:lpstr>
      <vt:lpstr>II etap budowy</vt:lpstr>
      <vt:lpstr>III etap budowy</vt:lpstr>
      <vt:lpstr> Dzisiaj rozpoczynamy obchody  jubileuszu 150-lecia naszej szkoły i początków oświaty w naszej miejscowości. </vt:lpstr>
      <vt:lpstr>Prezentację wykonały:     Ewa Kulka  i  Katarzyna Bachul</vt:lpstr>
    </vt:vector>
  </TitlesOfParts>
  <Company>Acer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  KART KRONIKI SZKOLNEJ   od 1866 r.</dc:title>
  <dc:creator>Ewa</dc:creator>
  <cp:lastModifiedBy>Ewa</cp:lastModifiedBy>
  <cp:revision>301</cp:revision>
  <dcterms:created xsi:type="dcterms:W3CDTF">2016-07-05T12:20:08Z</dcterms:created>
  <dcterms:modified xsi:type="dcterms:W3CDTF">2016-09-11T19:11:06Z</dcterms:modified>
</cp:coreProperties>
</file>